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  <p:sldMasterId id="2147483673" r:id="rId3"/>
  </p:sldMasterIdLst>
  <p:notesMasterIdLst>
    <p:notesMasterId r:id="rId21"/>
  </p:notesMasterIdLst>
  <p:handoutMasterIdLst>
    <p:handoutMasterId r:id="rId22"/>
  </p:handoutMasterIdLst>
  <p:sldIdLst>
    <p:sldId id="256" r:id="rId4"/>
    <p:sldId id="311" r:id="rId5"/>
    <p:sldId id="312" r:id="rId6"/>
    <p:sldId id="321" r:id="rId7"/>
    <p:sldId id="323" r:id="rId8"/>
    <p:sldId id="331" r:id="rId9"/>
    <p:sldId id="326" r:id="rId10"/>
    <p:sldId id="334" r:id="rId11"/>
    <p:sldId id="324" r:id="rId12"/>
    <p:sldId id="332" r:id="rId13"/>
    <p:sldId id="327" r:id="rId14"/>
    <p:sldId id="333" r:id="rId15"/>
    <p:sldId id="328" r:id="rId16"/>
    <p:sldId id="325" r:id="rId17"/>
    <p:sldId id="329" r:id="rId18"/>
    <p:sldId id="330" r:id="rId19"/>
    <p:sldId id="336" r:id="rId20"/>
  </p:sldIdLst>
  <p:sldSz cx="9144000" cy="6858000" type="screen4x3"/>
  <p:notesSz cx="6805613" cy="99393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76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09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8397" cy="496644"/>
          </a:xfrm>
          <a:prstGeom prst="rect">
            <a:avLst/>
          </a:prstGeom>
        </p:spPr>
        <p:txBody>
          <a:bodyPr vert="horz" lIns="93202" tIns="46602" rIns="93202" bIns="46602" rtlCol="0"/>
          <a:lstStyle>
            <a:lvl1pPr algn="l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5596" y="1"/>
            <a:ext cx="2948397" cy="496644"/>
          </a:xfrm>
          <a:prstGeom prst="rect">
            <a:avLst/>
          </a:prstGeom>
        </p:spPr>
        <p:txBody>
          <a:bodyPr vert="horz" wrap="square" lIns="93202" tIns="46602" rIns="93202" bIns="4660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B92209D-48C1-43C5-954D-075F120582BC}" type="datetimeFigureOut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1079"/>
            <a:ext cx="2948397" cy="496644"/>
          </a:xfrm>
          <a:prstGeom prst="rect">
            <a:avLst/>
          </a:prstGeom>
        </p:spPr>
        <p:txBody>
          <a:bodyPr vert="horz" lIns="93202" tIns="46602" rIns="93202" bIns="46602" rtlCol="0" anchor="b"/>
          <a:lstStyle>
            <a:lvl1pPr algn="l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5596" y="9441079"/>
            <a:ext cx="2948397" cy="496644"/>
          </a:xfrm>
          <a:prstGeom prst="rect">
            <a:avLst/>
          </a:prstGeom>
        </p:spPr>
        <p:txBody>
          <a:bodyPr vert="horz" wrap="square" lIns="93202" tIns="46602" rIns="93202" bIns="4660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3D1D4AE0-4FE0-4584-AA72-36D5DA5B665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488014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8397" cy="496644"/>
          </a:xfrm>
          <a:prstGeom prst="rect">
            <a:avLst/>
          </a:prstGeom>
        </p:spPr>
        <p:txBody>
          <a:bodyPr vert="horz" lIns="93202" tIns="46602" rIns="93202" bIns="46602" rtlCol="0"/>
          <a:lstStyle>
            <a:lvl1pPr algn="l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5596" y="1"/>
            <a:ext cx="2948397" cy="496644"/>
          </a:xfrm>
          <a:prstGeom prst="rect">
            <a:avLst/>
          </a:prstGeom>
        </p:spPr>
        <p:txBody>
          <a:bodyPr vert="horz" wrap="square" lIns="93202" tIns="46602" rIns="93202" bIns="4660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B4D47887-67B5-4DE8-976B-F94C2BDE1C59}" type="datetimeFigureOut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02" tIns="46602" rIns="93202" bIns="46602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401" y="4720539"/>
            <a:ext cx="5444815" cy="4473026"/>
          </a:xfrm>
          <a:prstGeom prst="rect">
            <a:avLst/>
          </a:prstGeom>
        </p:spPr>
        <p:txBody>
          <a:bodyPr vert="horz" wrap="square" lIns="93202" tIns="46602" rIns="93202" bIns="466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1079"/>
            <a:ext cx="2948397" cy="496644"/>
          </a:xfrm>
          <a:prstGeom prst="rect">
            <a:avLst/>
          </a:prstGeom>
        </p:spPr>
        <p:txBody>
          <a:bodyPr vert="horz" lIns="93202" tIns="46602" rIns="93202" bIns="46602" rtlCol="0" anchor="b"/>
          <a:lstStyle>
            <a:lvl1pPr algn="l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5596" y="9441079"/>
            <a:ext cx="2948397" cy="496644"/>
          </a:xfrm>
          <a:prstGeom prst="rect">
            <a:avLst/>
          </a:prstGeom>
        </p:spPr>
        <p:txBody>
          <a:bodyPr vert="horz" wrap="square" lIns="93202" tIns="46602" rIns="93202" bIns="4660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6AF307E-C486-4FFD-84DA-52CE2437FAE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8053266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dirty="0" smtClean="0">
              <a:ea typeface="ＭＳ Ｐゴシック" pitchFamily="34" charset="-128"/>
            </a:endParaRPr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7C5062A-8200-453A-8D0E-2BF0FE83AB69}" type="slidenum">
              <a:rPr lang="de-DE" smtClean="0">
                <a:latin typeface="Arial" charset="0"/>
              </a:rPr>
              <a:pPr/>
              <a:t>1</a:t>
            </a:fld>
            <a:endParaRPr lang="de-DE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5E871-E680-425B-AA80-19C4B0CD1CD0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74AAF-143D-4F52-BC27-1FBB6F54AB2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2857500" y="357188"/>
            <a:ext cx="914400" cy="914400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47664" y="116632"/>
            <a:ext cx="7139136" cy="34605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8E316-AEAB-4D95-9E1C-CE364C907850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65451-C2A9-42F0-B342-B16B256A68E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82D3B-D8A4-4972-A1CC-318F20DDA7BD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9C5E3-4BE4-48DA-A145-88DB1900935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547664" y="116632"/>
            <a:ext cx="7139136" cy="346050"/>
          </a:xfrm>
          <a:prstGeom prst="rect">
            <a:avLst/>
          </a:prstGeom>
        </p:spPr>
        <p:txBody>
          <a:bodyPr/>
          <a:lstStyle/>
          <a:p>
            <a:r>
              <a:rPr lang="de-DE" dirty="0" err="1" smtClean="0"/>
              <a:t>Mastrtitelformat</a:t>
            </a:r>
            <a:r>
              <a:rPr lang="de-DE" dirty="0" smtClean="0"/>
              <a:t>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2BAA8-2428-41D0-AB03-07841EB30D7B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77A27-F790-4127-BEF7-3849CB34799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283152" cy="274042"/>
          </a:xfrm>
          <a:prstGeom prst="rect">
            <a:avLst/>
          </a:prstGeom>
        </p:spPr>
        <p:txBody>
          <a:bodyPr vert="horz"/>
          <a:lstStyle>
            <a:lvl1pPr>
              <a:defRPr sz="1200" baseline="0">
                <a:latin typeface="+mj-lt"/>
              </a:defRPr>
            </a:lvl1pPr>
          </a:lstStyle>
          <a:p>
            <a:r>
              <a:rPr lang="de-DE" smtClean="0"/>
              <a:t>Mastertitelformat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05A27-F54B-4971-8E95-E31935E490EF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4E6DE-65B0-4A9E-80C1-3A6B75A43EE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888C2-4072-489A-9EF0-4AEF5E3F577B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85F8D-DF35-422A-B849-4CD9B39C932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93E77-BE88-4DFD-8923-2CC278742139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41DFF-DC74-43D2-992E-267A303B673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58E63-3C53-4C12-92E7-F556CF38F6BD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FC57D-5029-4B57-8676-BF15138A185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FDD5A-9856-44DE-9B76-848CFC50F690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52851-D5B5-45FF-9200-976B2D2C1DF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DD69E-3173-49DE-8B7C-9425E291448E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1E9DB-3565-4F6E-9368-FD4C8E60A86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E999D-6F4C-4642-8319-095EF715EF20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BF671-8C81-4A49-9199-911582DFCAD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47664" y="116632"/>
            <a:ext cx="7139136" cy="34605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65F13-A6C3-4F7F-9E3A-D6A02EC2045B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48614-D05F-4A3C-BE25-93F741657E6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0C71A-B875-42A1-83D5-25BA6500A3D8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467A6-2219-4D68-8A45-F77C69880FB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50CE4-659E-452A-B27A-3D916DCED6BD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BF9AB-A350-442E-9388-70DB64CA84B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AC9B9-2C92-4D5B-A23B-3A72B2B25D06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B1B74-2CCD-4245-ADB4-552D798DD0D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58EED-1853-4284-853A-E3F1B762B34D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A8CE1-1DA4-4EB7-B45A-DDC01E92776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D6723-538B-40B7-B3DE-9F98952603BA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9AFAB-AE80-442E-907A-E432F99A138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3708400" y="1889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FAC93-0DA5-43F0-97AB-243ABF152E51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FE20C-A723-43F7-86A4-7473C6788AD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0A4AE-78BE-461A-81DB-3E90C8D95D57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13467-8879-45B1-834D-33AEDE739A9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189FE-B22C-47BA-9FFA-26998053037A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B304F-DECD-447E-86C9-956E58686F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AFA77-3FCD-48D1-B88C-FF92FC91E229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2C26B-F116-4C45-BBB7-CEF68410438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0FF01-6E96-4D2E-B2AA-AAEC04F4F6ED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11549-09E8-4780-9E64-42158673C55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A4E8C-93FC-4AEA-B740-E14EF8433467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6277A-3FFB-489F-838A-D1D5E1B3078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931E8-C47A-48EB-8497-4CF745B12811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C6D7E-2A98-44D2-8D83-4DAACACB0C0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3D5C4-F5C8-46B9-AB94-880B68676269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8A3E0-6E51-4519-B6CB-0CD0E43AF04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E30E1-8D72-492C-9D9E-262DDE95BC19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EC36A-5F1D-4209-85BA-5A55EB184B1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6AA02-D3B7-4763-B772-020D3C9D1321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F5440-A1CE-4B11-B5DF-E42D18946C8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01CCD-248F-4520-A646-E09DC1285C8C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EF972-CDE4-4563-A6F5-C18D6AD1093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D7619-E1A7-4B05-AA89-EEFB91BE8D0C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EEE8C-D873-48DC-BA5D-E4E9F711DF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47664" y="116632"/>
            <a:ext cx="7139136" cy="34605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DD898-20CD-4D4C-A41B-3C1B9039B033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21F33-971B-46DA-BDC1-7F419BE5224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47664" y="116632"/>
            <a:ext cx="7139136" cy="346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36E24-C5CA-4225-AA45-9A9D464FD79E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EB463-6142-4099-8F32-8B901C452FD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47664" y="116632"/>
            <a:ext cx="7139136" cy="34605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46CAA-258E-42B3-A21C-B32967142614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4E683-12A5-4CF4-BC57-40D8D59CE3B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bg>
      <p:bgPr>
        <a:solidFill>
          <a:schemeClr val="bg1">
            <a:alpha val="8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508AA-3911-4D05-91FF-02B474C0F975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420FB-006E-4112-9AF6-C41CC50AE98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DC1F4-3EA7-419D-8310-3E244712C97F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39F40-AEE5-4F42-B899-F4382F0FF3C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C875E-69E4-4CB9-B1A2-88974CEDE359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79FA5-D8E8-4D46-B9CF-D1DC26CFD12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395288" y="162877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6EECE00-B227-48C4-B0CC-C24A40178E12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4D1B98FF-947E-434B-A441-BE8380C740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pic>
        <p:nvPicPr>
          <p:cNvPr id="1030" name="Bild 7" descr="WWU(Siegel)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0825" y="115888"/>
            <a:ext cx="936625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  <p:sldLayoutId id="2147483806" r:id="rId12"/>
    <p:sldLayoutId id="2147483807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8DACCC3-87B8-455C-8CAD-1D086A6A62DF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2CB92FE-0D5B-46A5-841D-FE4F2B6F09A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8462ACA0-88A0-4EFD-89AE-82D313E5F095}" type="datetime1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217BDFB-D5FE-4820-B91A-4247F6C3243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Untertitel 6"/>
          <p:cNvSpPr>
            <a:spLocks noGrp="1"/>
          </p:cNvSpPr>
          <p:nvPr>
            <p:ph type="subTitle" idx="1"/>
          </p:nvPr>
        </p:nvSpPr>
        <p:spPr>
          <a:xfrm>
            <a:off x="1571604" y="4797152"/>
            <a:ext cx="6400800" cy="1060740"/>
          </a:xfrm>
        </p:spPr>
        <p:txBody>
          <a:bodyPr/>
          <a:lstStyle/>
          <a:p>
            <a:pPr eaLnBrk="1" hangingPunct="1"/>
            <a:r>
              <a:rPr lang="de-DE" sz="2800" b="1" dirty="0" smtClean="0">
                <a:solidFill>
                  <a:schemeClr val="tx1"/>
                </a:solidFill>
                <a:ea typeface="ＭＳ Ｐゴシック" pitchFamily="34" charset="-128"/>
              </a:rPr>
              <a:t>Joachim Englisch</a:t>
            </a:r>
          </a:p>
        </p:txBody>
      </p:sp>
      <p:sp>
        <p:nvSpPr>
          <p:cNvPr id="5125" name="Titel 5"/>
          <p:cNvSpPr>
            <a:spLocks noGrp="1"/>
          </p:cNvSpPr>
          <p:nvPr>
            <p:ph type="ctrTitle"/>
          </p:nvPr>
        </p:nvSpPr>
        <p:spPr bwMode="auto">
          <a:xfrm>
            <a:off x="1142976" y="1556792"/>
            <a:ext cx="7215238" cy="266429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ts val="0"/>
              </a:spcBef>
            </a:pPr>
            <a:r>
              <a:rPr lang="de-DE" sz="4000" b="1" dirty="0" smtClean="0"/>
              <a:t>Finanztransaktionssteuer </a:t>
            </a:r>
            <a:br>
              <a:rPr lang="de-DE" sz="4000" b="1" dirty="0" smtClean="0"/>
            </a:br>
            <a:r>
              <a:rPr lang="de-DE" sz="1000" b="1" dirty="0" smtClean="0"/>
              <a:t> </a:t>
            </a:r>
            <a:r>
              <a:rPr lang="de-DE" sz="4000" b="1" dirty="0"/>
              <a:t/>
            </a:r>
            <a:br>
              <a:rPr lang="de-DE" sz="4000" b="1" dirty="0"/>
            </a:br>
            <a:r>
              <a:rPr lang="de-DE" sz="3500" b="1" dirty="0" smtClean="0"/>
              <a:t>Völker- </a:t>
            </a:r>
            <a:r>
              <a:rPr lang="de-DE" sz="3500" b="1" dirty="0"/>
              <a:t>und unionsrechtliche </a:t>
            </a:r>
            <a:r>
              <a:rPr lang="de-DE" sz="3500" b="1" dirty="0" smtClean="0"/>
              <a:t>Bedenken gegenüber</a:t>
            </a:r>
            <a:br>
              <a:rPr lang="de-DE" sz="3500" b="1" dirty="0" smtClean="0"/>
            </a:br>
            <a:r>
              <a:rPr lang="de-DE" sz="3500" b="1" dirty="0" smtClean="0"/>
              <a:t> extraterritorialen Effekten</a:t>
            </a:r>
            <a:endParaRPr lang="de-DE" sz="3500" b="1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ernativer Prozess 4"/>
          <p:cNvSpPr/>
          <p:nvPr/>
        </p:nvSpPr>
        <p:spPr>
          <a:xfrm>
            <a:off x="1285852" y="357167"/>
            <a:ext cx="6742532" cy="428627"/>
          </a:xfrm>
          <a:prstGeom prst="flowChartAlternateProcess">
            <a:avLst/>
          </a:prstGeom>
          <a:solidFill>
            <a:schemeClr val="accent5">
              <a:lumMod val="40000"/>
              <a:lumOff val="60000"/>
              <a:alpha val="62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9699" name="Titel 1"/>
          <p:cNvSpPr>
            <a:spLocks noGrp="1"/>
          </p:cNvSpPr>
          <p:nvPr>
            <p:ph type="title"/>
          </p:nvPr>
        </p:nvSpPr>
        <p:spPr bwMode="auto">
          <a:xfrm>
            <a:off x="1357290" y="285728"/>
            <a:ext cx="7138987" cy="37781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4489450" algn="l"/>
              </a:tabLst>
            </a:pPr>
            <a:r>
              <a:rPr lang="de-DE" sz="3100" dirty="0" smtClean="0">
                <a:ea typeface="ＭＳ Ｐゴシック" pitchFamily="34" charset="-128"/>
              </a:rPr>
              <a:t>Beurteilung des Gegenpartei-Prinzips (II)</a:t>
            </a:r>
          </a:p>
        </p:txBody>
      </p:sp>
      <p:sp>
        <p:nvSpPr>
          <p:cNvPr id="29700" name="Inhaltsplatzhalter 2"/>
          <p:cNvSpPr>
            <a:spLocks noGrp="1"/>
          </p:cNvSpPr>
          <p:nvPr>
            <p:ph idx="1"/>
          </p:nvPr>
        </p:nvSpPr>
        <p:spPr>
          <a:xfrm>
            <a:off x="395288" y="1357298"/>
            <a:ext cx="8281168" cy="5013341"/>
          </a:xfrm>
        </p:spPr>
        <p:txBody>
          <a:bodyPr/>
          <a:lstStyle/>
          <a:p>
            <a:pPr marL="0" indent="0" eaLnBrk="1" hangingPunct="1">
              <a:lnSpc>
                <a:spcPct val="95000"/>
              </a:lnSpc>
              <a:spcBef>
                <a:spcPts val="1100"/>
              </a:spcBef>
              <a:buNone/>
            </a:pPr>
            <a:r>
              <a:rPr lang="de-DE" sz="2400" dirty="0" smtClean="0">
                <a:ea typeface="ＭＳ Ｐゴシック" pitchFamily="34" charset="-128"/>
              </a:rPr>
              <a:t>… gemessen an der Besteuerungstechnik (KOM-Ansatz)? </a:t>
            </a:r>
          </a:p>
          <a:p>
            <a:pPr eaLnBrk="1" hangingPunct="1">
              <a:lnSpc>
                <a:spcPct val="95000"/>
              </a:lnSpc>
              <a:spcBef>
                <a:spcPts val="1100"/>
              </a:spcBef>
              <a:buFont typeface="Arial" pitchFamily="34" charset="0"/>
              <a:buChar char="•"/>
            </a:pPr>
            <a:r>
              <a:rPr lang="en-US" sz="2400" dirty="0" smtClean="0">
                <a:ea typeface="ＭＳ Ｐゴシック" pitchFamily="34" charset="-128"/>
              </a:rPr>
              <a:t>KOM: Die FTS </a:t>
            </a:r>
            <a:r>
              <a:rPr lang="en-US" sz="2400" dirty="0" err="1" smtClean="0">
                <a:ea typeface="ＭＳ Ｐゴシック" pitchFamily="34" charset="-128"/>
              </a:rPr>
              <a:t>ist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Rechtsverkehrsteuer</a:t>
            </a:r>
            <a:r>
              <a:rPr lang="en-US" sz="2400" dirty="0" smtClean="0">
                <a:ea typeface="ＭＳ Ｐゴシック" pitchFamily="34" charset="-128"/>
              </a:rPr>
              <a:t>  </a:t>
            </a:r>
          </a:p>
          <a:p>
            <a:pPr marL="400050" lvl="1" indent="0" eaLnBrk="1" hangingPunct="1">
              <a:lnSpc>
                <a:spcPct val="90000"/>
              </a:lnSpc>
              <a:spcBef>
                <a:spcPts val="400"/>
              </a:spcBef>
              <a:buNone/>
            </a:pPr>
            <a:r>
              <a:rPr lang="de-DE" sz="2200" dirty="0" smtClean="0"/>
              <a:t>→ Es genügt, wenn eine Partei des Rechtsverkehrsvorgangs im </a:t>
            </a:r>
            <a:r>
              <a:rPr lang="de-DE" sz="2200" dirty="0" err="1" smtClean="0"/>
              <a:t>tMS</a:t>
            </a:r>
            <a:r>
              <a:rPr lang="de-DE" sz="2200" dirty="0" smtClean="0"/>
              <a:t> ansässig ist, um den Verkehrsakt als solchen der nat. Steuerhoheit zu unterstellen und somit auch alle daran beteiligten Parteien </a:t>
            </a:r>
            <a:endParaRPr lang="de-DE" sz="2200" dirty="0" smtClean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0000"/>
              </a:lnSpc>
              <a:spcBef>
                <a:spcPts val="900"/>
              </a:spcBef>
            </a:pPr>
            <a:r>
              <a:rPr lang="de-DE" sz="2400" dirty="0" smtClean="0">
                <a:ea typeface="ＭＳ Ｐゴシック" pitchFamily="34" charset="-128"/>
              </a:rPr>
              <a:t>Kritik: zu entfernter Anknüpfungspunkt / nicht sachgerecht</a:t>
            </a:r>
          </a:p>
          <a:p>
            <a:pPr marL="758825" lvl="1" indent="-358775" eaLnBrk="1" hangingPunct="1">
              <a:lnSpc>
                <a:spcPct val="90000"/>
              </a:lnSpc>
              <a:spcBef>
                <a:spcPts val="400"/>
              </a:spcBef>
            </a:pPr>
            <a:r>
              <a:rPr lang="de-DE" sz="2200" dirty="0">
                <a:ea typeface="ＭＳ Ｐゴシック" pitchFamily="34" charset="-128"/>
              </a:rPr>
              <a:t>B</a:t>
            </a:r>
            <a:r>
              <a:rPr lang="de-DE" sz="2200" dirty="0" smtClean="0">
                <a:ea typeface="ＭＳ Ｐゴシック" pitchFamily="34" charset="-128"/>
              </a:rPr>
              <a:t>ei einer Verkehrsteuer muss der Verkehrsvorgang </a:t>
            </a:r>
            <a:r>
              <a:rPr lang="de-DE" sz="2200" i="1" dirty="0" smtClean="0">
                <a:ea typeface="ＭＳ Ｐゴシック" pitchFamily="34" charset="-128"/>
              </a:rPr>
              <a:t>als solcher</a:t>
            </a:r>
            <a:r>
              <a:rPr lang="de-DE" sz="2200" dirty="0" smtClean="0">
                <a:ea typeface="ＭＳ Ｐゴシック" pitchFamily="34" charset="-128"/>
              </a:rPr>
              <a:t> (nach Gegenstand, Handelsort, Erfüllungsort etc.) einen hinreichenden territorialen Bezug zum </a:t>
            </a:r>
            <a:r>
              <a:rPr lang="de-DE" sz="2200" dirty="0" err="1" smtClean="0">
                <a:ea typeface="ＭＳ Ｐゴシック" pitchFamily="34" charset="-128"/>
              </a:rPr>
              <a:t>tMS</a:t>
            </a:r>
            <a:r>
              <a:rPr lang="de-DE" sz="2200" dirty="0" smtClean="0">
                <a:ea typeface="ＭＳ Ｐゴシック" pitchFamily="34" charset="-128"/>
              </a:rPr>
              <a:t> aufweisen</a:t>
            </a:r>
          </a:p>
          <a:p>
            <a:pPr marL="758825" lvl="1" indent="-358775" eaLnBrk="1" hangingPunct="1">
              <a:lnSpc>
                <a:spcPct val="90000"/>
              </a:lnSpc>
              <a:spcBef>
                <a:spcPts val="400"/>
              </a:spcBef>
            </a:pPr>
            <a:r>
              <a:rPr lang="de-DE" sz="2200" dirty="0" smtClean="0">
                <a:ea typeface="ＭＳ Ｐゴシック" pitchFamily="34" charset="-128"/>
              </a:rPr>
              <a:t>Ansässigkeit der Gegenpartei  ist für Besteuerungswürdigkeit  </a:t>
            </a:r>
            <a:r>
              <a:rPr lang="de-DE" sz="2200" u="sng" dirty="0" smtClean="0">
                <a:ea typeface="ＭＳ Ｐゴシック" pitchFamily="34" charset="-128"/>
              </a:rPr>
              <a:t>irrelevant</a:t>
            </a:r>
            <a:r>
              <a:rPr lang="de-DE" sz="2200" dirty="0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29701" name="Foliennummernplatzhalt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6E5157-1F8C-4160-9675-C84F2E426E9A}" type="slidenum">
              <a:rPr lang="de-DE" smtClean="0"/>
              <a:pPr/>
              <a:t>10</a:t>
            </a:fld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="" val="283560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ernativer Prozess 4"/>
          <p:cNvSpPr/>
          <p:nvPr/>
        </p:nvSpPr>
        <p:spPr>
          <a:xfrm>
            <a:off x="1259632" y="357167"/>
            <a:ext cx="6696744" cy="428627"/>
          </a:xfrm>
          <a:prstGeom prst="flowChartAlternateProcess">
            <a:avLst/>
          </a:prstGeom>
          <a:solidFill>
            <a:schemeClr val="accent5">
              <a:lumMod val="40000"/>
              <a:lumOff val="60000"/>
              <a:alpha val="62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9699" name="Titel 1"/>
          <p:cNvSpPr>
            <a:spLocks noGrp="1"/>
          </p:cNvSpPr>
          <p:nvPr>
            <p:ph type="title"/>
          </p:nvPr>
        </p:nvSpPr>
        <p:spPr bwMode="auto">
          <a:xfrm>
            <a:off x="1357290" y="285728"/>
            <a:ext cx="7138987" cy="37781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de-DE" sz="3150" dirty="0" smtClean="0">
                <a:ea typeface="ＭＳ Ｐゴシック" pitchFamily="34" charset="-128"/>
              </a:rPr>
              <a:t>Beurteilung des Ausgabeortprinzips (I)</a:t>
            </a:r>
          </a:p>
        </p:txBody>
      </p:sp>
      <p:sp>
        <p:nvSpPr>
          <p:cNvPr id="29700" name="Inhaltsplatzhalt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48678" cy="5173887"/>
          </a:xfrm>
        </p:spPr>
        <p:txBody>
          <a:bodyPr/>
          <a:lstStyle/>
          <a:p>
            <a:pPr marL="0" indent="0" eaLnBrk="1" hangingPunct="1">
              <a:lnSpc>
                <a:spcPct val="95000"/>
              </a:lnSpc>
              <a:spcBef>
                <a:spcPts val="1100"/>
              </a:spcBef>
              <a:buNone/>
            </a:pPr>
            <a:r>
              <a:rPr lang="de-DE" sz="2400" dirty="0" smtClean="0">
                <a:ea typeface="ＭＳ Ｐゴシック" pitchFamily="34" charset="-128"/>
              </a:rPr>
              <a:t>… gemessen </a:t>
            </a:r>
            <a:r>
              <a:rPr lang="de-DE" sz="2400" dirty="0">
                <a:ea typeface="ＭＳ Ｐゴシック" pitchFamily="34" charset="-128"/>
              </a:rPr>
              <a:t>an den Zielsetzungen der FTS? </a:t>
            </a:r>
          </a:p>
          <a:p>
            <a:pPr eaLnBrk="1" hangingPunct="1">
              <a:lnSpc>
                <a:spcPct val="95000"/>
              </a:lnSpc>
              <a:spcBef>
                <a:spcPts val="900"/>
              </a:spcBef>
              <a:buFont typeface="Arial" pitchFamily="34" charset="0"/>
              <a:buChar char="•"/>
            </a:pPr>
            <a:r>
              <a:rPr lang="en-US" sz="2400" dirty="0">
                <a:ea typeface="ＭＳ Ｐゴシック" pitchFamily="34" charset="-128"/>
              </a:rPr>
              <a:t>“Fairer </a:t>
            </a:r>
            <a:r>
              <a:rPr lang="en-US" sz="2400" dirty="0" err="1">
                <a:ea typeface="ＭＳ Ｐゴシック" pitchFamily="34" charset="-128"/>
              </a:rPr>
              <a:t>Beitrag</a:t>
            </a:r>
            <a:r>
              <a:rPr lang="en-US" sz="2400" dirty="0">
                <a:ea typeface="ＭＳ Ｐゴシック" pitchFamily="34" charset="-128"/>
              </a:rPr>
              <a:t>” </a:t>
            </a:r>
            <a:r>
              <a:rPr lang="en-US" sz="2400" dirty="0" err="1">
                <a:ea typeface="ＭＳ Ｐゴシック" pitchFamily="34" charset="-128"/>
              </a:rPr>
              <a:t>zur</a:t>
            </a:r>
            <a:r>
              <a:rPr lang="en-US" sz="2400" dirty="0">
                <a:ea typeface="ＭＳ Ｐゴシック" pitchFamily="34" charset="-128"/>
              </a:rPr>
              <a:t> </a:t>
            </a:r>
            <a:r>
              <a:rPr lang="en-US" sz="2400" dirty="0" err="1">
                <a:ea typeface="ＭＳ Ｐゴシック" pitchFamily="34" charset="-128"/>
              </a:rPr>
              <a:t>Bestreitung</a:t>
            </a:r>
            <a:r>
              <a:rPr lang="en-US" sz="2400" dirty="0">
                <a:ea typeface="ＭＳ Ｐゴシック" pitchFamily="34" charset="-128"/>
              </a:rPr>
              <a:t> der </a:t>
            </a:r>
            <a:r>
              <a:rPr lang="en-US" sz="2400" dirty="0" err="1">
                <a:ea typeface="ＭＳ Ｐゴシック" pitchFamily="34" charset="-128"/>
              </a:rPr>
              <a:t>Kosten</a:t>
            </a:r>
            <a:r>
              <a:rPr lang="en-US" sz="2400" dirty="0">
                <a:ea typeface="ＭＳ Ｐゴシック" pitchFamily="34" charset="-128"/>
              </a:rPr>
              <a:t> der </a:t>
            </a:r>
            <a:r>
              <a:rPr lang="en-US" sz="2400" dirty="0" err="1">
                <a:ea typeface="ＭＳ Ｐゴシック" pitchFamily="34" charset="-128"/>
              </a:rPr>
              <a:t>Krise</a:t>
            </a:r>
            <a:r>
              <a:rPr lang="en-US" sz="2400" dirty="0">
                <a:ea typeface="ＭＳ Ｐゴシック" pitchFamily="34" charset="-128"/>
              </a:rPr>
              <a:t> </a:t>
            </a:r>
            <a:r>
              <a:rPr lang="en-US" sz="2400" dirty="0" err="1">
                <a:ea typeface="ＭＳ Ｐゴシック" pitchFamily="34" charset="-128"/>
              </a:rPr>
              <a:t>im</a:t>
            </a:r>
            <a:r>
              <a:rPr lang="en-US" sz="2400" dirty="0">
                <a:ea typeface="ＭＳ Ｐゴシック" pitchFamily="34" charset="-128"/>
              </a:rPr>
              <a:t> </a:t>
            </a:r>
            <a:r>
              <a:rPr lang="en-US" sz="2400" dirty="0" err="1">
                <a:ea typeface="ＭＳ Ｐゴシック" pitchFamily="34" charset="-128"/>
              </a:rPr>
              <a:t>tMS</a:t>
            </a:r>
            <a:r>
              <a:rPr lang="en-US" sz="2400" dirty="0" smtClean="0">
                <a:ea typeface="ＭＳ Ｐゴシック" pitchFamily="34" charset="-128"/>
              </a:rPr>
              <a:t>? / </a:t>
            </a:r>
            <a:r>
              <a:rPr lang="en-US" sz="2400" dirty="0" err="1" smtClean="0">
                <a:ea typeface="ＭＳ Ｐゴシック" pitchFamily="34" charset="-128"/>
              </a:rPr>
              <a:t>Ausgleich</a:t>
            </a:r>
            <a:r>
              <a:rPr lang="en-US" sz="2400" dirty="0" smtClean="0">
                <a:ea typeface="ＭＳ Ｐゴシック" pitchFamily="34" charset="-128"/>
              </a:rPr>
              <a:t> für </a:t>
            </a:r>
            <a:r>
              <a:rPr lang="en-US" sz="2400" dirty="0" err="1" smtClean="0">
                <a:ea typeface="ＭＳ Ｐゴシック" pitchFamily="34" charset="-128"/>
              </a:rPr>
              <a:t>vermutete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Ust-Unterbesteuerung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im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tMS</a:t>
            </a:r>
            <a:r>
              <a:rPr lang="en-US" sz="2400" dirty="0" smtClean="0">
                <a:ea typeface="ＭＳ Ｐゴシック" pitchFamily="34" charset="-128"/>
              </a:rPr>
              <a:t>?  </a:t>
            </a:r>
            <a:endParaRPr lang="en-US" sz="2400" dirty="0">
              <a:ea typeface="ＭＳ Ｐゴシック" pitchFamily="34" charset="-128"/>
            </a:endParaRPr>
          </a:p>
          <a:p>
            <a:pPr marL="758825" lvl="1" indent="-358775" eaLnBrk="1" hangingPunct="1">
              <a:lnSpc>
                <a:spcPct val="90000"/>
              </a:lnSpc>
              <a:spcBef>
                <a:spcPts val="400"/>
              </a:spcBef>
            </a:pPr>
            <a:r>
              <a:rPr lang="de-DE" sz="2200" dirty="0" smtClean="0"/>
              <a:t>Nein</a:t>
            </a:r>
            <a:endParaRPr lang="de-DE" sz="2200" dirty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0000"/>
              </a:lnSpc>
              <a:spcBef>
                <a:spcPts val="900"/>
              </a:spcBef>
            </a:pPr>
            <a:r>
              <a:rPr lang="de-DE" sz="2400" dirty="0" smtClean="0">
                <a:ea typeface="ＭＳ Ｐゴシック" pitchFamily="34" charset="-128"/>
              </a:rPr>
              <a:t>Höhere Effizienz der Finanzmärkte </a:t>
            </a:r>
            <a:r>
              <a:rPr lang="de-DE" sz="2400" dirty="0">
                <a:ea typeface="ＭＳ Ｐゴシック" pitchFamily="34" charset="-128"/>
              </a:rPr>
              <a:t>im </a:t>
            </a:r>
            <a:r>
              <a:rPr lang="de-DE" sz="2400" dirty="0" err="1">
                <a:ea typeface="ＭＳ Ｐゴシック" pitchFamily="34" charset="-128"/>
              </a:rPr>
              <a:t>tMS</a:t>
            </a:r>
            <a:r>
              <a:rPr lang="de-DE" sz="2400" dirty="0">
                <a:ea typeface="ＭＳ Ｐゴシック" pitchFamily="34" charset="-128"/>
              </a:rPr>
              <a:t>?</a:t>
            </a:r>
          </a:p>
          <a:p>
            <a:pPr marL="758825" lvl="1" indent="-358775" eaLnBrk="1" hangingPunct="1">
              <a:lnSpc>
                <a:spcPct val="90000"/>
              </a:lnSpc>
              <a:spcBef>
                <a:spcPts val="300"/>
              </a:spcBef>
            </a:pPr>
            <a:r>
              <a:rPr lang="de-DE" sz="2200" dirty="0">
                <a:ea typeface="ＭＳ Ｐゴシック" pitchFamily="34" charset="-128"/>
              </a:rPr>
              <a:t>Nein</a:t>
            </a:r>
          </a:p>
          <a:p>
            <a:pPr marL="358775" indent="-358775" eaLnBrk="1" hangingPunct="1">
              <a:lnSpc>
                <a:spcPct val="90000"/>
              </a:lnSpc>
              <a:spcBef>
                <a:spcPts val="800"/>
              </a:spcBef>
            </a:pPr>
            <a:r>
              <a:rPr lang="en-US" sz="2400" dirty="0" err="1" smtClean="0">
                <a:ea typeface="ＭＳ Ｐゴシック" pitchFamily="34" charset="-128"/>
              </a:rPr>
              <a:t>Beitrag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zur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Stabilität</a:t>
            </a:r>
            <a:r>
              <a:rPr lang="en-US" sz="2400" dirty="0" smtClean="0">
                <a:ea typeface="ＭＳ Ｐゴシック" pitchFamily="34" charset="-128"/>
              </a:rPr>
              <a:t> der </a:t>
            </a:r>
            <a:r>
              <a:rPr lang="en-US" sz="2400" dirty="0" err="1">
                <a:ea typeface="ＭＳ Ｐゴシック" pitchFamily="34" charset="-128"/>
              </a:rPr>
              <a:t>Finanzmärkte</a:t>
            </a:r>
            <a:r>
              <a:rPr lang="en-US" sz="2400" dirty="0">
                <a:ea typeface="ＭＳ Ｐゴシック" pitchFamily="34" charset="-128"/>
              </a:rPr>
              <a:t> </a:t>
            </a:r>
            <a:r>
              <a:rPr lang="en-US" sz="2400" dirty="0" err="1">
                <a:ea typeface="ＭＳ Ｐゴシック" pitchFamily="34" charset="-128"/>
              </a:rPr>
              <a:t>im</a:t>
            </a:r>
            <a:r>
              <a:rPr lang="en-US" sz="2400" dirty="0">
                <a:ea typeface="ＭＳ Ｐゴシック" pitchFamily="34" charset="-128"/>
              </a:rPr>
              <a:t> </a:t>
            </a:r>
            <a:r>
              <a:rPr lang="en-US" sz="2400" dirty="0" err="1">
                <a:ea typeface="ＭＳ Ｐゴシック" pitchFamily="34" charset="-128"/>
              </a:rPr>
              <a:t>tMS</a:t>
            </a:r>
            <a:r>
              <a:rPr lang="en-US" sz="2400" dirty="0">
                <a:ea typeface="ＭＳ Ｐゴシック" pitchFamily="34" charset="-128"/>
              </a:rPr>
              <a:t>? </a:t>
            </a:r>
          </a:p>
          <a:p>
            <a:pPr marL="758825" lvl="1" indent="-358775" eaLnBrk="1" hangingPunct="1">
              <a:lnSpc>
                <a:spcPct val="90000"/>
              </a:lnSpc>
              <a:spcBef>
                <a:spcPts val="400"/>
              </a:spcBef>
            </a:pPr>
            <a:r>
              <a:rPr lang="de-DE" sz="2200" dirty="0" smtClean="0"/>
              <a:t>Bei Wertpapierhandel insb. bzgl. HFT denkbar;  bei Derivaten (-)</a:t>
            </a:r>
            <a:endParaRPr lang="de-DE" sz="2200" dirty="0">
              <a:ea typeface="ＭＳ Ｐゴシック" pitchFamily="34" charset="-128"/>
            </a:endParaRPr>
          </a:p>
          <a:p>
            <a:pPr marL="0" indent="0" eaLnBrk="1" hangingPunct="1">
              <a:lnSpc>
                <a:spcPct val="95000"/>
              </a:lnSpc>
              <a:spcBef>
                <a:spcPts val="1800"/>
              </a:spcBef>
              <a:buNone/>
            </a:pPr>
            <a:r>
              <a:rPr lang="de-DE" sz="2400" dirty="0" smtClean="0">
                <a:ea typeface="ＭＳ Ｐゴシック" pitchFamily="34" charset="-128"/>
              </a:rPr>
              <a:t>Kann Ausgabeort bei allein auf </a:t>
            </a:r>
            <a:r>
              <a:rPr lang="de-DE" sz="2400" dirty="0" err="1" smtClean="0">
                <a:ea typeface="ＭＳ Ｐゴシック" pitchFamily="34" charset="-128"/>
              </a:rPr>
              <a:t>Verkehrsteuertechnik</a:t>
            </a:r>
            <a:r>
              <a:rPr lang="de-DE" sz="2400" dirty="0" smtClean="0">
                <a:ea typeface="ＭＳ Ｐゴシック" pitchFamily="34" charset="-128"/>
              </a:rPr>
              <a:t> abhebender Betrachtung (KOM) einen „genuine link“ darstellen?</a:t>
            </a:r>
          </a:p>
          <a:p>
            <a:pPr eaLnBrk="1" hangingPunct="1">
              <a:lnSpc>
                <a:spcPct val="95000"/>
              </a:lnSpc>
              <a:spcBef>
                <a:spcPts val="800"/>
              </a:spcBef>
              <a:buFont typeface="Arial" pitchFamily="34" charset="0"/>
              <a:buChar char="•"/>
            </a:pPr>
            <a:r>
              <a:rPr lang="de-DE" sz="2400" dirty="0" smtClean="0">
                <a:ea typeface="ＭＳ Ｐゴシック" pitchFamily="34" charset="-128"/>
              </a:rPr>
              <a:t>Bei Wertpapieren wohl ja, bei Derivaten hingegen wohl nein</a:t>
            </a:r>
            <a:endParaRPr lang="de-DE" sz="2400" dirty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endParaRPr lang="de-DE" sz="2200" dirty="0" smtClean="0">
              <a:ea typeface="ＭＳ Ｐゴシック" pitchFamily="34" charset="-128"/>
            </a:endParaRPr>
          </a:p>
        </p:txBody>
      </p:sp>
      <p:sp>
        <p:nvSpPr>
          <p:cNvPr id="29701" name="Foliennummernplatzhalt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6E5157-1F8C-4160-9675-C84F2E426E9A}" type="slidenum">
              <a:rPr lang="de-DE" smtClean="0"/>
              <a:pPr/>
              <a:t>11</a:t>
            </a:fld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="" val="1554781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ernativer Prozess 4"/>
          <p:cNvSpPr/>
          <p:nvPr/>
        </p:nvSpPr>
        <p:spPr>
          <a:xfrm>
            <a:off x="1259632" y="357167"/>
            <a:ext cx="6696744" cy="428627"/>
          </a:xfrm>
          <a:prstGeom prst="flowChartAlternateProcess">
            <a:avLst/>
          </a:prstGeom>
          <a:solidFill>
            <a:schemeClr val="accent5">
              <a:lumMod val="40000"/>
              <a:lumOff val="60000"/>
              <a:alpha val="62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9699" name="Titel 1"/>
          <p:cNvSpPr>
            <a:spLocks noGrp="1"/>
          </p:cNvSpPr>
          <p:nvPr>
            <p:ph type="title"/>
          </p:nvPr>
        </p:nvSpPr>
        <p:spPr bwMode="auto">
          <a:xfrm>
            <a:off x="1357290" y="285728"/>
            <a:ext cx="7138987" cy="37781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de-DE" sz="3150" dirty="0" smtClean="0">
                <a:ea typeface="ＭＳ Ｐゴシック" pitchFamily="34" charset="-128"/>
              </a:rPr>
              <a:t>Beurteilung des Ausgabeortprinzips (II)</a:t>
            </a:r>
          </a:p>
        </p:txBody>
      </p:sp>
      <p:sp>
        <p:nvSpPr>
          <p:cNvPr id="29700" name="Inhaltsplatzhalter 2"/>
          <p:cNvSpPr>
            <a:spLocks noGrp="1"/>
          </p:cNvSpPr>
          <p:nvPr>
            <p:ph idx="1"/>
          </p:nvPr>
        </p:nvSpPr>
        <p:spPr>
          <a:xfrm>
            <a:off x="395288" y="1357298"/>
            <a:ext cx="8248678" cy="5013341"/>
          </a:xfrm>
        </p:spPr>
        <p:txBody>
          <a:bodyPr/>
          <a:lstStyle/>
          <a:p>
            <a:pPr marL="358775" indent="-358775" eaLnBrk="1" hangingPunct="1">
              <a:lnSpc>
                <a:spcPct val="95000"/>
              </a:lnSpc>
              <a:spcBef>
                <a:spcPts val="900"/>
              </a:spcBef>
            </a:pPr>
            <a:r>
              <a:rPr lang="de-DE" sz="2400" dirty="0" smtClean="0">
                <a:ea typeface="ＭＳ Ｐゴシック" pitchFamily="34" charset="-128"/>
              </a:rPr>
              <a:t>Legt UK </a:t>
            </a:r>
            <a:r>
              <a:rPr lang="de-DE" sz="2400" dirty="0" err="1" smtClean="0">
                <a:ea typeface="ＭＳ Ｐゴシック" pitchFamily="34" charset="-128"/>
              </a:rPr>
              <a:t>stamp</a:t>
            </a:r>
            <a:r>
              <a:rPr lang="de-DE" sz="2400" dirty="0" smtClean="0">
                <a:ea typeface="ＭＳ Ｐゴシック" pitchFamily="34" charset="-128"/>
              </a:rPr>
              <a:t> </a:t>
            </a:r>
            <a:r>
              <a:rPr lang="de-DE" sz="2400" dirty="0" err="1" smtClean="0">
                <a:ea typeface="ＭＳ Ｐゴシック" pitchFamily="34" charset="-128"/>
              </a:rPr>
              <a:t>duty</a:t>
            </a:r>
            <a:r>
              <a:rPr lang="de-DE" sz="2400" dirty="0" smtClean="0">
                <a:ea typeface="ＭＳ Ｐゴシック" pitchFamily="34" charset="-128"/>
              </a:rPr>
              <a:t> (genauer SDRT) andere Beurteilung nahe?</a:t>
            </a:r>
          </a:p>
          <a:p>
            <a:pPr marL="758825" lvl="1" indent="-358775" eaLnBrk="1" hangingPunct="1">
              <a:lnSpc>
                <a:spcPct val="95000"/>
              </a:lnSpc>
              <a:spcBef>
                <a:spcPts val="500"/>
              </a:spcBef>
            </a:pPr>
            <a:r>
              <a:rPr lang="de-DE" sz="2200" dirty="0" smtClean="0">
                <a:ea typeface="ＭＳ Ｐゴシック" pitchFamily="34" charset="-128"/>
              </a:rPr>
              <a:t>SDRT folgt dem Ausgabeortprinzip</a:t>
            </a:r>
            <a:endParaRPr lang="de-DE" sz="2200" dirty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5000"/>
              </a:lnSpc>
              <a:spcBef>
                <a:spcPts val="1200"/>
              </a:spcBef>
            </a:pPr>
            <a:r>
              <a:rPr lang="de-DE" sz="2400" dirty="0" smtClean="0">
                <a:ea typeface="ＭＳ Ｐゴシック" pitchFamily="34" charset="-128"/>
              </a:rPr>
              <a:t>Keine Vergleichbarkeit im Lichte der jeweiligen Zielsetzungen:</a:t>
            </a:r>
            <a:endParaRPr lang="de-DE" sz="2200" dirty="0" smtClean="0">
              <a:ea typeface="ＭＳ Ｐゴシック" pitchFamily="34" charset="-128"/>
            </a:endParaRPr>
          </a:p>
          <a:p>
            <a:pPr marL="758825" lvl="1" indent="-358775" eaLnBrk="1" hangingPunct="1">
              <a:lnSpc>
                <a:spcPct val="95000"/>
              </a:lnSpc>
              <a:spcBef>
                <a:spcPts val="400"/>
              </a:spcBef>
            </a:pPr>
            <a:r>
              <a:rPr lang="de-DE" sz="2200" dirty="0" smtClean="0">
                <a:ea typeface="ＭＳ Ｐゴシック" pitchFamily="34" charset="-128"/>
              </a:rPr>
              <a:t>Historisch betrachtet war SD/SDRT zunächst eine Steuer auf die Inanspruchnahme von Abrechnungssystemen und Registern</a:t>
            </a:r>
          </a:p>
          <a:p>
            <a:pPr marL="808038" lvl="1" indent="0" eaLnBrk="1" hangingPunct="1">
              <a:lnSpc>
                <a:spcPct val="95000"/>
              </a:lnSpc>
              <a:spcBef>
                <a:spcPts val="400"/>
              </a:spcBef>
              <a:buNone/>
            </a:pPr>
            <a:r>
              <a:rPr lang="de-DE" sz="2200" dirty="0" smtClean="0">
                <a:ea typeface="ＭＳ Ｐゴシック" pitchFamily="34" charset="-128"/>
              </a:rPr>
              <a:t>→ Rechtfertigung nach dem Äquivalenzprinzip </a:t>
            </a:r>
          </a:p>
          <a:p>
            <a:pPr marL="758825" lvl="1" indent="-358775" eaLnBrk="1" hangingPunct="1">
              <a:lnSpc>
                <a:spcPct val="95000"/>
              </a:lnSpc>
              <a:spcBef>
                <a:spcPts val="400"/>
              </a:spcBef>
            </a:pPr>
            <a:r>
              <a:rPr lang="de-DE" sz="2200" dirty="0" smtClean="0">
                <a:ea typeface="ＭＳ Ｐゴシック" pitchFamily="34" charset="-128"/>
              </a:rPr>
              <a:t>Inzwischen: Konzeption als indirekte Steuer auf den Erwerb von Beteiligungskapital</a:t>
            </a:r>
            <a:br>
              <a:rPr lang="de-DE" sz="2200" dirty="0" smtClean="0">
                <a:ea typeface="ＭＳ Ｐゴシック" pitchFamily="34" charset="-128"/>
              </a:rPr>
            </a:br>
            <a:r>
              <a:rPr lang="de-DE" sz="2200" dirty="0" smtClean="0">
                <a:ea typeface="ＭＳ Ｐゴシック" pitchFamily="34" charset="-128"/>
              </a:rPr>
              <a:t>→ Ausgabeort erscheint als „genuine link“ noch vertretbar, zumal Derivate ausgenommen sind </a:t>
            </a:r>
            <a:endParaRPr lang="de-DE" sz="1800" dirty="0" smtClean="0">
              <a:ea typeface="ＭＳ Ｐゴシック" pitchFamily="34" charset="-128"/>
            </a:endParaRPr>
          </a:p>
          <a:p>
            <a:pPr marL="0" indent="0" eaLnBrk="1" hangingPunct="1">
              <a:lnSpc>
                <a:spcPct val="95000"/>
              </a:lnSpc>
              <a:spcBef>
                <a:spcPts val="400"/>
              </a:spcBef>
              <a:buNone/>
            </a:pPr>
            <a:endParaRPr lang="de-DE" sz="2500" dirty="0">
              <a:ea typeface="ＭＳ Ｐゴシック" pitchFamily="34" charset="-128"/>
            </a:endParaRPr>
          </a:p>
        </p:txBody>
      </p:sp>
      <p:sp>
        <p:nvSpPr>
          <p:cNvPr id="29701" name="Foliennummernplatzhalt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6E5157-1F8C-4160-9675-C84F2E426E9A}" type="slidenum">
              <a:rPr lang="de-DE" smtClean="0"/>
              <a:pPr/>
              <a:t>12</a:t>
            </a:fld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="" val="3728441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ernativer Prozess 4"/>
          <p:cNvSpPr/>
          <p:nvPr/>
        </p:nvSpPr>
        <p:spPr>
          <a:xfrm>
            <a:off x="1285852" y="357167"/>
            <a:ext cx="6886548" cy="428627"/>
          </a:xfrm>
          <a:prstGeom prst="flowChartAlternateProcess">
            <a:avLst/>
          </a:prstGeom>
          <a:solidFill>
            <a:schemeClr val="accent5">
              <a:lumMod val="40000"/>
              <a:lumOff val="60000"/>
              <a:alpha val="62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9699" name="Titel 1"/>
          <p:cNvSpPr>
            <a:spLocks noGrp="1"/>
          </p:cNvSpPr>
          <p:nvPr>
            <p:ph type="title"/>
          </p:nvPr>
        </p:nvSpPr>
        <p:spPr bwMode="auto">
          <a:xfrm>
            <a:off x="1357290" y="285728"/>
            <a:ext cx="7138987" cy="37781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de-DE" sz="3150" dirty="0" smtClean="0">
                <a:ea typeface="ＭＳ Ｐゴシック" pitchFamily="34" charset="-128"/>
              </a:rPr>
              <a:t>Unionsrecht &amp; extraterritoriale Effekte</a:t>
            </a:r>
          </a:p>
        </p:txBody>
      </p:sp>
      <p:sp>
        <p:nvSpPr>
          <p:cNvPr id="29700" name="Inhaltsplatzhalter 2"/>
          <p:cNvSpPr>
            <a:spLocks noGrp="1"/>
          </p:cNvSpPr>
          <p:nvPr>
            <p:ph idx="1"/>
          </p:nvPr>
        </p:nvSpPr>
        <p:spPr>
          <a:xfrm>
            <a:off x="395288" y="1357298"/>
            <a:ext cx="8248678" cy="5013341"/>
          </a:xfrm>
        </p:spPr>
        <p:txBody>
          <a:bodyPr/>
          <a:lstStyle/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r>
              <a:rPr lang="de-DE" sz="2400" dirty="0" smtClean="0">
                <a:ea typeface="ＭＳ Ｐゴシック" pitchFamily="34" charset="-128"/>
              </a:rPr>
              <a:t>Art. 326 AEUV: VZ darf …</a:t>
            </a:r>
          </a:p>
          <a:p>
            <a:pPr marL="758825" lvl="1" indent="-358775" eaLnBrk="1" hangingPunct="1">
              <a:lnSpc>
                <a:spcPct val="95000"/>
              </a:lnSpc>
              <a:spcBef>
                <a:spcPts val="400"/>
              </a:spcBef>
            </a:pPr>
            <a:r>
              <a:rPr lang="de-DE" sz="2200" dirty="0" smtClean="0"/>
              <a:t>den Binnenmarkt nicht beeinträchtigen;</a:t>
            </a:r>
          </a:p>
          <a:p>
            <a:pPr marL="758825" lvl="1" indent="-358775" eaLnBrk="1" hangingPunct="1">
              <a:lnSpc>
                <a:spcPct val="95000"/>
              </a:lnSpc>
              <a:spcBef>
                <a:spcPts val="400"/>
              </a:spcBef>
            </a:pPr>
            <a:r>
              <a:rPr lang="de-DE" sz="2200" dirty="0" smtClean="0">
                <a:ea typeface="ＭＳ Ｐゴシック" pitchFamily="34" charset="-128"/>
              </a:rPr>
              <a:t>den Handel zwischen den MS nicht behindern / diskriminieren;</a:t>
            </a:r>
          </a:p>
          <a:p>
            <a:pPr marL="758825" lvl="1" indent="-358775" eaLnBrk="1" hangingPunct="1">
              <a:lnSpc>
                <a:spcPct val="95000"/>
              </a:lnSpc>
              <a:spcBef>
                <a:spcPts val="400"/>
              </a:spcBef>
            </a:pPr>
            <a:r>
              <a:rPr lang="de-DE" sz="2200" dirty="0" smtClean="0">
                <a:ea typeface="ＭＳ Ｐゴシック" pitchFamily="34" charset="-128"/>
              </a:rPr>
              <a:t>nicht zu Verzerrungen des Wettbewerbs zwischen MS führen </a:t>
            </a:r>
          </a:p>
          <a:p>
            <a:pPr marL="358775" indent="-358775" eaLnBrk="1" hangingPunct="1">
              <a:lnSpc>
                <a:spcPct val="95000"/>
              </a:lnSpc>
              <a:spcBef>
                <a:spcPts val="900"/>
              </a:spcBef>
            </a:pPr>
            <a:r>
              <a:rPr lang="de-DE" sz="2400" dirty="0" smtClean="0">
                <a:ea typeface="ＭＳ Ｐゴシック" pitchFamily="34" charset="-128"/>
              </a:rPr>
              <a:t>Art. 327 AEUV: VZ muss die Zuständigkeiten, Rechte und Pflichten der übrigen MS achten</a:t>
            </a:r>
            <a:endParaRPr lang="en-US" sz="2400" dirty="0" smtClean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5000"/>
              </a:lnSpc>
              <a:spcBef>
                <a:spcPts val="900"/>
              </a:spcBef>
            </a:pPr>
            <a:r>
              <a:rPr lang="en-US" sz="2400" dirty="0" smtClean="0">
                <a:ea typeface="ＭＳ Ｐゴシック" pitchFamily="34" charset="-128"/>
              </a:rPr>
              <a:t>FTS </a:t>
            </a:r>
            <a:r>
              <a:rPr lang="en-US" sz="2400" dirty="0" err="1" smtClean="0">
                <a:ea typeface="ＭＳ Ｐゴシック" pitchFamily="34" charset="-128"/>
              </a:rPr>
              <a:t>ist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erst</a:t>
            </a:r>
            <a:r>
              <a:rPr lang="en-US" sz="2400" dirty="0" smtClean="0">
                <a:ea typeface="ＭＳ Ｐゴシック" pitchFamily="34" charset="-128"/>
              </a:rPr>
              <a:t> der </a:t>
            </a:r>
            <a:r>
              <a:rPr lang="en-US" sz="2400" dirty="0" err="1" smtClean="0">
                <a:ea typeface="ＭＳ Ｐゴシック" pitchFamily="34" charset="-128"/>
              </a:rPr>
              <a:t>dritte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Anwendungsfall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einer</a:t>
            </a:r>
            <a:r>
              <a:rPr lang="en-US" sz="2400" dirty="0" smtClean="0">
                <a:ea typeface="ＭＳ Ｐゴシック" pitchFamily="34" charset="-128"/>
              </a:rPr>
              <a:t> VZ</a:t>
            </a:r>
            <a:endParaRPr lang="de-DE" sz="2400" dirty="0" smtClean="0">
              <a:ea typeface="ＭＳ Ｐゴシック" pitchFamily="34" charset="-128"/>
            </a:endParaRPr>
          </a:p>
          <a:p>
            <a:pPr marL="758825" lvl="1" indent="-358775" eaLnBrk="1" hangingPunct="1">
              <a:lnSpc>
                <a:spcPct val="95000"/>
              </a:lnSpc>
              <a:spcBef>
                <a:spcPts val="400"/>
              </a:spcBef>
            </a:pPr>
            <a:r>
              <a:rPr lang="de-DE" sz="2200" dirty="0" smtClean="0">
                <a:ea typeface="ＭＳ Ｐゴシック" pitchFamily="34" charset="-128"/>
              </a:rPr>
              <a:t>Wenig </a:t>
            </a:r>
            <a:r>
              <a:rPr lang="de-DE" sz="2200" dirty="0" err="1" smtClean="0">
                <a:ea typeface="ＭＳ Ｐゴシック" pitchFamily="34" charset="-128"/>
              </a:rPr>
              <a:t>case</a:t>
            </a:r>
            <a:r>
              <a:rPr lang="de-DE" sz="2200" dirty="0" smtClean="0">
                <a:ea typeface="ＭＳ Ｐゴシック" pitchFamily="34" charset="-128"/>
              </a:rPr>
              <a:t> </a:t>
            </a:r>
            <a:r>
              <a:rPr lang="de-DE" sz="2200" dirty="0" err="1" smtClean="0">
                <a:ea typeface="ＭＳ Ｐゴシック" pitchFamily="34" charset="-128"/>
              </a:rPr>
              <a:t>law</a:t>
            </a:r>
            <a:r>
              <a:rPr lang="de-DE" sz="2200" dirty="0" smtClean="0">
                <a:ea typeface="ＭＳ Ｐゴシック" pitchFamily="34" charset="-128"/>
              </a:rPr>
              <a:t>; aber Rückgriff auf Grundfreiheits-</a:t>
            </a:r>
            <a:r>
              <a:rPr lang="de-DE" sz="2200" dirty="0" err="1" smtClean="0">
                <a:ea typeface="ＭＳ Ｐゴシック" pitchFamily="34" charset="-128"/>
              </a:rPr>
              <a:t>Rspr</a:t>
            </a:r>
            <a:r>
              <a:rPr lang="de-DE" sz="2200" dirty="0" smtClean="0">
                <a:ea typeface="ＭＳ Ｐゴシック" pitchFamily="34" charset="-128"/>
              </a:rPr>
              <a:t>. möglich</a:t>
            </a:r>
          </a:p>
          <a:p>
            <a:pPr marL="358775" indent="-358775" eaLnBrk="1" hangingPunct="1">
              <a:lnSpc>
                <a:spcPct val="95000"/>
              </a:lnSpc>
              <a:spcBef>
                <a:spcPts val="1200"/>
              </a:spcBef>
            </a:pPr>
            <a:r>
              <a:rPr lang="de-DE" sz="2400" dirty="0" smtClean="0">
                <a:ea typeface="ＭＳ Ｐゴシック" pitchFamily="34" charset="-128"/>
              </a:rPr>
              <a:t>Im Folgenden: nur ernsthaft in Betracht kommende Verstöße</a:t>
            </a:r>
          </a:p>
        </p:txBody>
      </p:sp>
      <p:sp>
        <p:nvSpPr>
          <p:cNvPr id="29701" name="Foliennummernplatzhalt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6E5157-1F8C-4160-9675-C84F2E426E9A}" type="slidenum">
              <a:rPr lang="de-DE" smtClean="0"/>
              <a:pPr/>
              <a:t>13</a:t>
            </a:fld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="" val="211726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ernativer Prozess 4"/>
          <p:cNvSpPr/>
          <p:nvPr/>
        </p:nvSpPr>
        <p:spPr>
          <a:xfrm>
            <a:off x="1285852" y="357167"/>
            <a:ext cx="2638076" cy="428627"/>
          </a:xfrm>
          <a:prstGeom prst="flowChartAlternateProcess">
            <a:avLst/>
          </a:prstGeom>
          <a:solidFill>
            <a:schemeClr val="accent5">
              <a:lumMod val="40000"/>
              <a:lumOff val="60000"/>
              <a:alpha val="62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9699" name="Titel 1"/>
          <p:cNvSpPr>
            <a:spLocks noGrp="1"/>
          </p:cNvSpPr>
          <p:nvPr>
            <p:ph type="title"/>
          </p:nvPr>
        </p:nvSpPr>
        <p:spPr bwMode="auto">
          <a:xfrm>
            <a:off x="1357290" y="285728"/>
            <a:ext cx="7138987" cy="37781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de-DE" sz="3150" dirty="0" smtClean="0">
                <a:ea typeface="ＭＳ Ｐゴシック" pitchFamily="34" charset="-128"/>
              </a:rPr>
              <a:t>Art. 327 AEUV</a:t>
            </a:r>
          </a:p>
        </p:txBody>
      </p:sp>
      <p:sp>
        <p:nvSpPr>
          <p:cNvPr id="29700" name="Inhaltsplatzhalter 2"/>
          <p:cNvSpPr>
            <a:spLocks noGrp="1"/>
          </p:cNvSpPr>
          <p:nvPr>
            <p:ph idx="1"/>
          </p:nvPr>
        </p:nvSpPr>
        <p:spPr>
          <a:xfrm>
            <a:off x="395288" y="1357298"/>
            <a:ext cx="8248678" cy="5013341"/>
          </a:xfrm>
        </p:spPr>
        <p:txBody>
          <a:bodyPr/>
          <a:lstStyle/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r>
              <a:rPr lang="de-DE" sz="2400" dirty="0" err="1" smtClean="0">
                <a:ea typeface="ＭＳ Ｐゴシック" pitchFamily="34" charset="-128"/>
              </a:rPr>
              <a:t>EuGH</a:t>
            </a:r>
            <a:r>
              <a:rPr lang="de-DE" sz="2400" dirty="0" smtClean="0">
                <a:ea typeface="ＭＳ Ｐゴシック" pitchFamily="34" charset="-128"/>
              </a:rPr>
              <a:t>: Die VZ darf </a:t>
            </a:r>
            <a:r>
              <a:rPr lang="en-US" sz="2400" dirty="0" smtClean="0">
                <a:ea typeface="ＭＳ Ｐゴシック" pitchFamily="34" charset="-128"/>
              </a:rPr>
              <a:t>‘</a:t>
            </a:r>
            <a:r>
              <a:rPr lang="de-DE" sz="2400" dirty="0"/>
              <a:t>nicht zur Verabschiedung von Maßnahmen </a:t>
            </a:r>
            <a:r>
              <a:rPr lang="de-DE" sz="2400" dirty="0" smtClean="0"/>
              <a:t>führen, </a:t>
            </a:r>
            <a:r>
              <a:rPr lang="de-DE" sz="2400" dirty="0"/>
              <a:t>die </a:t>
            </a:r>
            <a:r>
              <a:rPr lang="de-DE" sz="2400" dirty="0" smtClean="0"/>
              <a:t>nicht beteiligte MS </a:t>
            </a:r>
            <a:r>
              <a:rPr lang="de-DE" sz="2400" dirty="0"/>
              <a:t>an der Ausübung ihrer Zuständigkeiten und Rechte </a:t>
            </a:r>
            <a:r>
              <a:rPr lang="de-DE" sz="2400" dirty="0" smtClean="0"/>
              <a:t>hindern</a:t>
            </a:r>
            <a:r>
              <a:rPr lang="en-US" sz="2400" dirty="0" smtClean="0">
                <a:ea typeface="ＭＳ Ｐゴシック" pitchFamily="34" charset="-128"/>
              </a:rPr>
              <a:t>’</a:t>
            </a:r>
          </a:p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r>
              <a:rPr lang="en-US" sz="2400" dirty="0" err="1" smtClean="0">
                <a:ea typeface="ＭＳ Ｐゴシック" pitchFamily="34" charset="-128"/>
              </a:rPr>
              <a:t>Gegenpartei-Prinzip</a:t>
            </a:r>
            <a:r>
              <a:rPr lang="en-US" sz="2400" dirty="0" smtClean="0">
                <a:ea typeface="ＭＳ Ｐゴシック" pitchFamily="34" charset="-128"/>
              </a:rPr>
              <a:t> und </a:t>
            </a:r>
            <a:r>
              <a:rPr lang="en-US" sz="2400" dirty="0" err="1" smtClean="0">
                <a:ea typeface="ＭＳ Ｐゴシック" pitchFamily="34" charset="-128"/>
              </a:rPr>
              <a:t>Ausgabeortprinzip</a:t>
            </a:r>
            <a:r>
              <a:rPr lang="en-US" sz="2400" dirty="0" smtClean="0">
                <a:ea typeface="ＭＳ Ｐゴシック" pitchFamily="34" charset="-128"/>
              </a:rPr>
              <a:t> der EU11-FTS  </a:t>
            </a:r>
            <a:r>
              <a:rPr lang="en-US" sz="2400" dirty="0" err="1" smtClean="0">
                <a:ea typeface="ＭＳ Ｐゴシック" pitchFamily="34" charset="-128"/>
              </a:rPr>
              <a:t>beeinträchtigen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aber</a:t>
            </a:r>
            <a:r>
              <a:rPr lang="en-US" sz="2400" dirty="0" smtClean="0">
                <a:ea typeface="ＭＳ Ｐゴシック" pitchFamily="34" charset="-128"/>
              </a:rPr>
              <a:t> das </a:t>
            </a:r>
            <a:r>
              <a:rPr lang="en-US" sz="2400" dirty="0" err="1" smtClean="0">
                <a:ea typeface="ＭＳ Ｐゴシック" pitchFamily="34" charset="-128"/>
              </a:rPr>
              <a:t>souveräne</a:t>
            </a:r>
            <a:r>
              <a:rPr lang="en-US" sz="2400" dirty="0" smtClean="0">
                <a:ea typeface="ＭＳ Ｐゴシック" pitchFamily="34" charset="-128"/>
              </a:rPr>
              <a:t> Recht der </a:t>
            </a:r>
            <a:r>
              <a:rPr lang="en-US" sz="2400" dirty="0" err="1" smtClean="0">
                <a:ea typeface="ＭＳ Ｐゴシック" pitchFamily="34" charset="-128"/>
              </a:rPr>
              <a:t>übrigen</a:t>
            </a:r>
            <a:r>
              <a:rPr lang="en-US" sz="2400" dirty="0" smtClean="0">
                <a:ea typeface="ＭＳ Ｐゴシック" pitchFamily="34" charset="-128"/>
              </a:rPr>
              <a:t> MS, </a:t>
            </a:r>
            <a:r>
              <a:rPr lang="en-US" sz="2400" dirty="0" err="1" smtClean="0">
                <a:ea typeface="ＭＳ Ｐゴシック" pitchFamily="34" charset="-128"/>
              </a:rPr>
              <a:t>über</a:t>
            </a:r>
            <a:r>
              <a:rPr lang="en-US" sz="2400" dirty="0" smtClean="0">
                <a:ea typeface="ＭＳ Ｐゴシック" pitchFamily="34" charset="-128"/>
              </a:rPr>
              <a:t> “</a:t>
            </a:r>
            <a:r>
              <a:rPr lang="en-US" sz="2400" dirty="0" err="1" smtClean="0">
                <a:ea typeface="ＭＳ Ｐゴシック" pitchFamily="34" charset="-128"/>
              </a:rPr>
              <a:t>ob</a:t>
            </a:r>
            <a:r>
              <a:rPr lang="en-US" sz="2400" dirty="0" smtClean="0">
                <a:ea typeface="ＭＳ Ｐゴシック" pitchFamily="34" charset="-128"/>
              </a:rPr>
              <a:t>” und “</a:t>
            </a:r>
            <a:r>
              <a:rPr lang="en-US" sz="2400" dirty="0" err="1" smtClean="0">
                <a:ea typeface="ＭＳ Ｐゴシック" pitchFamily="34" charset="-128"/>
              </a:rPr>
              <a:t>wie</a:t>
            </a:r>
            <a:r>
              <a:rPr lang="en-US" sz="2400" dirty="0" smtClean="0">
                <a:ea typeface="ＭＳ Ｐゴシック" pitchFamily="34" charset="-128"/>
              </a:rPr>
              <a:t>” der </a:t>
            </a:r>
            <a:r>
              <a:rPr lang="en-US" sz="2400" dirty="0" err="1" smtClean="0">
                <a:ea typeface="ＭＳ Ｐゴシック" pitchFamily="34" charset="-128"/>
              </a:rPr>
              <a:t>Besteuerung</a:t>
            </a:r>
            <a:r>
              <a:rPr lang="en-US" sz="2400" dirty="0" smtClean="0">
                <a:ea typeface="ＭＳ Ｐゴシック" pitchFamily="34" charset="-128"/>
              </a:rPr>
              <a:t> und </a:t>
            </a:r>
            <a:r>
              <a:rPr lang="en-US" sz="2400" dirty="0" err="1" smtClean="0">
                <a:ea typeface="ＭＳ Ｐゴシック" pitchFamily="34" charset="-128"/>
              </a:rPr>
              <a:t>Regulierung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ihrer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Finanzindustrie</a:t>
            </a:r>
            <a:r>
              <a:rPr lang="en-US" sz="2400" dirty="0" smtClean="0">
                <a:ea typeface="ＭＳ Ｐゴシック" pitchFamily="34" charset="-128"/>
              </a:rPr>
              <a:t> und </a:t>
            </a:r>
            <a:r>
              <a:rPr lang="en-US" sz="2400" dirty="0" err="1" smtClean="0">
                <a:ea typeface="ＭＳ Ｐゴシック" pitchFamily="34" charset="-128"/>
              </a:rPr>
              <a:t>ihrer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Finanzmärkte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zu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entscheiden</a:t>
            </a:r>
            <a:endParaRPr lang="en-US" sz="2400" dirty="0" smtClean="0">
              <a:ea typeface="ＭＳ Ｐゴシック" pitchFamily="34" charset="-128"/>
            </a:endParaRPr>
          </a:p>
          <a:p>
            <a:pPr marL="758825" lvl="1" indent="-358775" eaLnBrk="1" hangingPunct="1">
              <a:lnSpc>
                <a:spcPct val="95000"/>
              </a:lnSpc>
              <a:spcBef>
                <a:spcPts val="400"/>
              </a:spcBef>
            </a:pPr>
            <a:r>
              <a:rPr lang="de-DE" sz="2200" dirty="0" smtClean="0"/>
              <a:t>EU11-FTS hat Lenkungseffekte mit Blick auf bestimmte Transaktionen auf den Finanzmärkten dieser MS</a:t>
            </a:r>
          </a:p>
          <a:p>
            <a:pPr marL="758825" lvl="1" indent="-358775" eaLnBrk="1" hangingPunct="1">
              <a:lnSpc>
                <a:spcPct val="95000"/>
              </a:lnSpc>
              <a:spcBef>
                <a:spcPts val="400"/>
              </a:spcBef>
            </a:pPr>
            <a:r>
              <a:rPr lang="de-DE" sz="2200" dirty="0" smtClean="0">
                <a:ea typeface="ＭＳ Ｐゴシック" pitchFamily="34" charset="-128"/>
              </a:rPr>
              <a:t>EU11-FTS unterläuft (etwaige) </a:t>
            </a:r>
            <a:r>
              <a:rPr lang="de-DE" sz="2200" dirty="0" err="1" smtClean="0">
                <a:ea typeface="ＭＳ Ｐゴシック" pitchFamily="34" charset="-128"/>
              </a:rPr>
              <a:t>USt</a:t>
            </a:r>
            <a:r>
              <a:rPr lang="de-DE" sz="2200" dirty="0" smtClean="0">
                <a:ea typeface="ＭＳ Ｐゴシック" pitchFamily="34" charset="-128"/>
              </a:rPr>
              <a:t>-Erleichterungen für Finanz-dienstleistungen, die im jeweiligen MS „konsumiert“ werden</a:t>
            </a:r>
          </a:p>
        </p:txBody>
      </p:sp>
      <p:sp>
        <p:nvSpPr>
          <p:cNvPr id="29701" name="Foliennummernplatzhalt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6E5157-1F8C-4160-9675-C84F2E426E9A}" type="slidenum">
              <a:rPr lang="de-DE" smtClean="0"/>
              <a:pPr/>
              <a:t>14</a:t>
            </a:fld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="" val="124075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ernativer Prozess 4"/>
          <p:cNvSpPr/>
          <p:nvPr/>
        </p:nvSpPr>
        <p:spPr>
          <a:xfrm>
            <a:off x="1285852" y="357167"/>
            <a:ext cx="2638076" cy="428627"/>
          </a:xfrm>
          <a:prstGeom prst="flowChartAlternateProcess">
            <a:avLst/>
          </a:prstGeom>
          <a:solidFill>
            <a:schemeClr val="accent5">
              <a:lumMod val="40000"/>
              <a:lumOff val="60000"/>
              <a:alpha val="62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9699" name="Titel 1"/>
          <p:cNvSpPr>
            <a:spLocks noGrp="1"/>
          </p:cNvSpPr>
          <p:nvPr>
            <p:ph type="title"/>
          </p:nvPr>
        </p:nvSpPr>
        <p:spPr bwMode="auto">
          <a:xfrm>
            <a:off x="1357290" y="285728"/>
            <a:ext cx="7138987" cy="37781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de-DE" sz="3150" dirty="0" smtClean="0">
                <a:ea typeface="ＭＳ Ｐゴシック" pitchFamily="34" charset="-128"/>
              </a:rPr>
              <a:t>Art. 326 AEUV</a:t>
            </a:r>
          </a:p>
        </p:txBody>
      </p:sp>
      <p:sp>
        <p:nvSpPr>
          <p:cNvPr id="29700" name="Inhaltsplatzhalter 2"/>
          <p:cNvSpPr>
            <a:spLocks noGrp="1"/>
          </p:cNvSpPr>
          <p:nvPr>
            <p:ph idx="1"/>
          </p:nvPr>
        </p:nvSpPr>
        <p:spPr>
          <a:xfrm>
            <a:off x="395288" y="1340768"/>
            <a:ext cx="8248678" cy="5029871"/>
          </a:xfrm>
        </p:spPr>
        <p:txBody>
          <a:bodyPr/>
          <a:lstStyle/>
          <a:p>
            <a:pPr marL="358775" indent="-358775" eaLnBrk="1" hangingPunct="1">
              <a:lnSpc>
                <a:spcPct val="95000"/>
              </a:lnSpc>
              <a:spcBef>
                <a:spcPts val="800"/>
              </a:spcBef>
            </a:pPr>
            <a:r>
              <a:rPr lang="de-DE" sz="2400" dirty="0" smtClean="0">
                <a:ea typeface="ＭＳ Ｐゴシック" pitchFamily="34" charset="-128"/>
              </a:rPr>
              <a:t>Vorgabe: Keine Wettbewerbsverzerrungen zwischen MS </a:t>
            </a:r>
          </a:p>
          <a:p>
            <a:pPr marL="358775" indent="-358775" eaLnBrk="1" hangingPunct="1">
              <a:lnSpc>
                <a:spcPct val="95000"/>
              </a:lnSpc>
              <a:spcBef>
                <a:spcPts val="800"/>
              </a:spcBef>
            </a:pPr>
            <a:r>
              <a:rPr lang="de-DE" sz="2400" dirty="0" smtClean="0">
                <a:ea typeface="ＭＳ Ｐゴシック" pitchFamily="34" charset="-128"/>
              </a:rPr>
              <a:t>KOM: EU11-FTS vermindert Wettbewerbsverzerrungen</a:t>
            </a:r>
            <a:r>
              <a:rPr lang="de-DE" sz="2400" dirty="0">
                <a:ea typeface="ＭＳ Ｐゴシック" pitchFamily="34" charset="-128"/>
              </a:rPr>
              <a:t> </a:t>
            </a:r>
            <a:r>
              <a:rPr lang="de-DE" sz="2400" dirty="0" smtClean="0">
                <a:ea typeface="ＭＳ Ｐゴシック" pitchFamily="34" charset="-128"/>
              </a:rPr>
              <a:t>durch Doppelbesteuerung / doppelter Nichtbest. zwischen </a:t>
            </a:r>
            <a:r>
              <a:rPr lang="de-DE" sz="2400" dirty="0" err="1" smtClean="0">
                <a:ea typeface="ＭＳ Ｐゴシック" pitchFamily="34" charset="-128"/>
              </a:rPr>
              <a:t>tMS</a:t>
            </a:r>
            <a:endParaRPr lang="de-DE" sz="2400" dirty="0" smtClean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5000"/>
              </a:lnSpc>
              <a:spcBef>
                <a:spcPts val="800"/>
              </a:spcBef>
            </a:pPr>
            <a:r>
              <a:rPr lang="de-DE" sz="2400" dirty="0" smtClean="0">
                <a:ea typeface="ＭＳ Ｐゴシック" pitchFamily="34" charset="-128"/>
              </a:rPr>
              <a:t>Aber: das ist schon anderweitig </a:t>
            </a:r>
            <a:r>
              <a:rPr lang="de-DE" sz="2400" dirty="0">
                <a:ea typeface="ＭＳ Ｐゴシック" pitchFamily="34" charset="-128"/>
              </a:rPr>
              <a:t>(hier</a:t>
            </a:r>
            <a:r>
              <a:rPr lang="de-DE" sz="2400" dirty="0" smtClean="0">
                <a:ea typeface="ＭＳ Ｐゴシック" pitchFamily="34" charset="-128"/>
              </a:rPr>
              <a:t>: </a:t>
            </a:r>
            <a:r>
              <a:rPr lang="de-DE" sz="2400" dirty="0">
                <a:ea typeface="ＭＳ Ｐゴシック" pitchFamily="34" charset="-128"/>
              </a:rPr>
              <a:t>Art. 113) Voraussetzung </a:t>
            </a:r>
            <a:endParaRPr lang="de-DE" sz="2400" dirty="0" smtClean="0">
              <a:ea typeface="ＭＳ Ｐゴシック" pitchFamily="34" charset="-128"/>
            </a:endParaRPr>
          </a:p>
          <a:p>
            <a:pPr marL="719138" indent="-360363" eaLnBrk="1" hangingPunct="1">
              <a:lnSpc>
                <a:spcPct val="95000"/>
              </a:lnSpc>
              <a:spcBef>
                <a:spcPts val="800"/>
              </a:spcBef>
              <a:buNone/>
              <a:tabLst>
                <a:tab pos="719138" algn="l"/>
              </a:tabLst>
            </a:pPr>
            <a:r>
              <a:rPr lang="de-DE" sz="2400" dirty="0" smtClean="0"/>
              <a:t>→ Art. 326 bezieht sich auf das Verhältnis zwischen </a:t>
            </a:r>
            <a:r>
              <a:rPr lang="de-DE" sz="2400" dirty="0" err="1" smtClean="0"/>
              <a:t>tMS</a:t>
            </a:r>
            <a:r>
              <a:rPr lang="de-DE" sz="2400" dirty="0" smtClean="0"/>
              <a:t> und nicht-teilnehmenden MS</a:t>
            </a:r>
            <a:r>
              <a:rPr lang="de-DE" sz="2200" dirty="0" smtClean="0"/>
              <a:t> </a:t>
            </a:r>
            <a:endParaRPr lang="de-DE" sz="2200" dirty="0" smtClean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5000"/>
              </a:lnSpc>
              <a:spcBef>
                <a:spcPts val="900"/>
              </a:spcBef>
            </a:pPr>
            <a:r>
              <a:rPr lang="de-DE" sz="2400" dirty="0" smtClean="0">
                <a:ea typeface="ＭＳ Ｐゴシック" pitchFamily="34" charset="-128"/>
              </a:rPr>
              <a:t>Daher verstößt die EU11-FTS gegen Art. 326 AEUV</a:t>
            </a:r>
          </a:p>
          <a:p>
            <a:pPr marL="758825" lvl="1" indent="-358775" eaLnBrk="1" hangingPunct="1">
              <a:lnSpc>
                <a:spcPct val="95000"/>
              </a:lnSpc>
              <a:spcBef>
                <a:spcPts val="400"/>
              </a:spcBef>
            </a:pPr>
            <a:r>
              <a:rPr lang="de-DE" sz="2200" dirty="0" smtClean="0">
                <a:ea typeface="ＭＳ Ｐゴシック" pitchFamily="34" charset="-128"/>
              </a:rPr>
              <a:t>Wettbewerbsverzerrungen bzgl. der Attraktivität der jeweiligen Finanzmärkte sind offenkundig</a:t>
            </a:r>
          </a:p>
          <a:p>
            <a:pPr marL="358775" indent="-358775" eaLnBrk="1" hangingPunct="1">
              <a:lnSpc>
                <a:spcPct val="95000"/>
              </a:lnSpc>
              <a:spcBef>
                <a:spcPts val="800"/>
              </a:spcBef>
            </a:pPr>
            <a:r>
              <a:rPr lang="de-DE" sz="2400" dirty="0" smtClean="0">
                <a:ea typeface="ＭＳ Ｐゴシック" pitchFamily="34" charset="-128"/>
              </a:rPr>
              <a:t>Davon abgesehen: Verringert die EU11-FTS wirklich das Risiko von Doppelbesteuerung? </a:t>
            </a:r>
          </a:p>
        </p:txBody>
      </p:sp>
      <p:sp>
        <p:nvSpPr>
          <p:cNvPr id="29701" name="Foliennummernplatzhalt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6E5157-1F8C-4160-9675-C84F2E426E9A}" type="slidenum">
              <a:rPr lang="de-DE" smtClean="0"/>
              <a:pPr/>
              <a:t>15</a:t>
            </a:fld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="" val="271369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ernativer Prozess 4"/>
          <p:cNvSpPr/>
          <p:nvPr/>
        </p:nvSpPr>
        <p:spPr>
          <a:xfrm>
            <a:off x="1285852" y="357167"/>
            <a:ext cx="7174580" cy="428627"/>
          </a:xfrm>
          <a:prstGeom prst="flowChartAlternateProcess">
            <a:avLst/>
          </a:prstGeom>
          <a:solidFill>
            <a:schemeClr val="accent5">
              <a:lumMod val="40000"/>
              <a:lumOff val="60000"/>
              <a:alpha val="62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9699" name="Titel 1"/>
          <p:cNvSpPr>
            <a:spLocks noGrp="1"/>
          </p:cNvSpPr>
          <p:nvPr>
            <p:ph type="title"/>
          </p:nvPr>
        </p:nvSpPr>
        <p:spPr bwMode="auto">
          <a:xfrm>
            <a:off x="1357290" y="285728"/>
            <a:ext cx="7138987" cy="37781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de-DE" sz="3000" dirty="0" smtClean="0">
                <a:ea typeface="ＭＳ Ｐゴシック" pitchFamily="34" charset="-128"/>
              </a:rPr>
              <a:t>Ist Verstoß gegen Art.326 f. zu rechtfertigen?</a:t>
            </a:r>
          </a:p>
        </p:txBody>
      </p:sp>
      <p:sp>
        <p:nvSpPr>
          <p:cNvPr id="29700" name="Inhaltsplatzhalter 2"/>
          <p:cNvSpPr>
            <a:spLocks noGrp="1"/>
          </p:cNvSpPr>
          <p:nvPr>
            <p:ph idx="1"/>
          </p:nvPr>
        </p:nvSpPr>
        <p:spPr>
          <a:xfrm>
            <a:off x="395288" y="1268760"/>
            <a:ext cx="8248678" cy="5101879"/>
          </a:xfrm>
        </p:spPr>
        <p:txBody>
          <a:bodyPr/>
          <a:lstStyle/>
          <a:p>
            <a:pPr marL="358775" indent="-358775" eaLnBrk="1" hangingPunct="1">
              <a:lnSpc>
                <a:spcPct val="95000"/>
              </a:lnSpc>
              <a:spcBef>
                <a:spcPts val="800"/>
              </a:spcBef>
            </a:pPr>
            <a:r>
              <a:rPr lang="de-DE" sz="2350" dirty="0" smtClean="0">
                <a:ea typeface="ＭＳ Ｐゴシック" pitchFamily="34" charset="-128"/>
              </a:rPr>
              <a:t>Art. 326 f. AEUV stehen nicht unter Rechtfertigungsvorbehalt</a:t>
            </a:r>
          </a:p>
          <a:p>
            <a:pPr marL="358775" indent="-358775" eaLnBrk="1" hangingPunct="1">
              <a:lnSpc>
                <a:spcPct val="95000"/>
              </a:lnSpc>
              <a:spcBef>
                <a:spcPts val="800"/>
              </a:spcBef>
            </a:pPr>
            <a:r>
              <a:rPr lang="de-DE" sz="2350" dirty="0" smtClean="0">
                <a:ea typeface="ＭＳ Ｐゴシック" pitchFamily="34" charset="-128"/>
              </a:rPr>
              <a:t>Eine dahingehende Rechtsfortbildung durch den </a:t>
            </a:r>
            <a:r>
              <a:rPr lang="de-DE" sz="2350" dirty="0" err="1" smtClean="0">
                <a:ea typeface="ＭＳ Ｐゴシック" pitchFamily="34" charset="-128"/>
              </a:rPr>
              <a:t>EuGH</a:t>
            </a:r>
            <a:r>
              <a:rPr lang="de-DE" sz="2350" dirty="0" smtClean="0">
                <a:ea typeface="ＭＳ Ｐゴシック" pitchFamily="34" charset="-128"/>
              </a:rPr>
              <a:t> wäre aber nicht überraschend und auch angemessen </a:t>
            </a:r>
          </a:p>
          <a:p>
            <a:pPr marL="758825" lvl="1" indent="-358775" eaLnBrk="1" hangingPunct="1">
              <a:lnSpc>
                <a:spcPct val="95000"/>
              </a:lnSpc>
              <a:spcBef>
                <a:spcPts val="400"/>
              </a:spcBef>
            </a:pPr>
            <a:r>
              <a:rPr lang="de-DE" sz="2200" dirty="0" smtClean="0">
                <a:ea typeface="ＭＳ Ｐゴシック" pitchFamily="34" charset="-128"/>
              </a:rPr>
              <a:t>Aber: VHM-Kontrolle nach denselben (strengen) Maßstäben </a:t>
            </a:r>
          </a:p>
          <a:p>
            <a:pPr marL="358775" indent="-358775" eaLnBrk="1" hangingPunct="1">
              <a:lnSpc>
                <a:spcPct val="95000"/>
              </a:lnSpc>
              <a:spcBef>
                <a:spcPts val="900"/>
              </a:spcBef>
            </a:pPr>
            <a:r>
              <a:rPr lang="de-DE" sz="2350" dirty="0" smtClean="0">
                <a:ea typeface="ＭＳ Ｐゴシック" pitchFamily="34" charset="-128"/>
              </a:rPr>
              <a:t> Lassen sich Gegenpartei- und Ausgabeortprinzip aus Gründen der Vermeidung von Steuerflucht rechtfertigen? </a:t>
            </a:r>
          </a:p>
          <a:p>
            <a:pPr marL="758825" lvl="1" indent="-358775" eaLnBrk="1" hangingPunct="1">
              <a:lnSpc>
                <a:spcPct val="95000"/>
              </a:lnSpc>
              <a:spcBef>
                <a:spcPts val="400"/>
              </a:spcBef>
            </a:pPr>
            <a:r>
              <a:rPr lang="de-DE" sz="2200" dirty="0" smtClean="0">
                <a:ea typeface="ＭＳ Ｐゴシック" pitchFamily="34" charset="-128"/>
              </a:rPr>
              <a:t>Grundsätzlich ein vom </a:t>
            </a:r>
            <a:r>
              <a:rPr lang="de-DE" sz="2200" dirty="0" err="1" smtClean="0">
                <a:ea typeface="ＭＳ Ｐゴシック" pitchFamily="34" charset="-128"/>
              </a:rPr>
              <a:t>EuGH</a:t>
            </a:r>
            <a:r>
              <a:rPr lang="de-DE" sz="2200" dirty="0" smtClean="0">
                <a:ea typeface="ＭＳ Ｐゴシック" pitchFamily="34" charset="-128"/>
              </a:rPr>
              <a:t> anerkannter Rechtfertigungsgrund</a:t>
            </a:r>
          </a:p>
          <a:p>
            <a:pPr marL="758825" lvl="1" indent="-358775" eaLnBrk="1" hangingPunct="1">
              <a:lnSpc>
                <a:spcPct val="95000"/>
              </a:lnSpc>
              <a:spcBef>
                <a:spcPts val="400"/>
              </a:spcBef>
            </a:pPr>
            <a:r>
              <a:rPr lang="de-DE" sz="2200" dirty="0" smtClean="0">
                <a:ea typeface="ＭＳ Ｐゴシック" pitchFamily="34" charset="-128"/>
              </a:rPr>
              <a:t>ABER: Verlagerung von Aktivitäten in MS mit attraktiverem Steuersystem ist keine missbräuchl. Steuerflucht (</a:t>
            </a:r>
            <a:r>
              <a:rPr lang="de-DE" sz="2200" dirty="0" err="1" smtClean="0">
                <a:ea typeface="ＭＳ Ｐゴシック" pitchFamily="34" charset="-128"/>
              </a:rPr>
              <a:t>st.</a:t>
            </a:r>
            <a:r>
              <a:rPr lang="de-DE" sz="2200" dirty="0" smtClean="0">
                <a:ea typeface="ＭＳ Ｐゴシック" pitchFamily="34" charset="-128"/>
              </a:rPr>
              <a:t> </a:t>
            </a:r>
            <a:r>
              <a:rPr lang="de-DE" sz="2200" dirty="0" err="1" smtClean="0">
                <a:ea typeface="ＭＳ Ｐゴシック" pitchFamily="34" charset="-128"/>
              </a:rPr>
              <a:t>Rspr</a:t>
            </a:r>
            <a:r>
              <a:rPr lang="de-DE" sz="2200" dirty="0" smtClean="0">
                <a:ea typeface="ＭＳ Ｐゴシック" pitchFamily="34" charset="-128"/>
              </a:rPr>
              <a:t>. </a:t>
            </a:r>
            <a:r>
              <a:rPr lang="de-DE" sz="2200" dirty="0" err="1" smtClean="0">
                <a:ea typeface="ＭＳ Ｐゴシック" pitchFamily="34" charset="-128"/>
              </a:rPr>
              <a:t>EuGH</a:t>
            </a:r>
            <a:r>
              <a:rPr lang="de-DE" sz="2200" dirty="0" smtClean="0">
                <a:ea typeface="ＭＳ Ｐゴシック" pitchFamily="34" charset="-128"/>
              </a:rPr>
              <a:t>)</a:t>
            </a:r>
            <a:endParaRPr lang="de-DE" sz="1900" dirty="0">
              <a:ea typeface="ＭＳ Ｐゴシック" pitchFamily="34" charset="-128"/>
            </a:endParaRPr>
          </a:p>
          <a:p>
            <a:pPr eaLnBrk="1" hangingPunct="1">
              <a:lnSpc>
                <a:spcPct val="95000"/>
              </a:lnSpc>
              <a:spcBef>
                <a:spcPts val="800"/>
              </a:spcBef>
            </a:pPr>
            <a:r>
              <a:rPr lang="de-DE" sz="2400" dirty="0" err="1" smtClean="0">
                <a:ea typeface="ＭＳ Ｐゴシック" pitchFamily="34" charset="-128"/>
              </a:rPr>
              <a:t>Vhm</a:t>
            </a:r>
            <a:r>
              <a:rPr lang="de-DE" sz="2400" dirty="0" smtClean="0">
                <a:ea typeface="ＭＳ Ｐゴシック" pitchFamily="34" charset="-128"/>
              </a:rPr>
              <a:t> Rechtfertigung mit Blick auf Finanzmarktstabilität?</a:t>
            </a:r>
          </a:p>
          <a:p>
            <a:pPr lvl="1" eaLnBrk="1" hangingPunct="1">
              <a:lnSpc>
                <a:spcPct val="95000"/>
              </a:lnSpc>
              <a:spcBef>
                <a:spcPts val="400"/>
              </a:spcBef>
            </a:pPr>
            <a:r>
              <a:rPr lang="de-DE" sz="2200" dirty="0" smtClean="0">
                <a:ea typeface="ＭＳ Ｐゴシック" pitchFamily="34" charset="-128"/>
              </a:rPr>
              <a:t>Allenfalls das Ausgabeortprinzip für Wertpapiere; s.o.</a:t>
            </a:r>
          </a:p>
        </p:txBody>
      </p:sp>
      <p:sp>
        <p:nvSpPr>
          <p:cNvPr id="29701" name="Foliennummernplatzhalt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6E5157-1F8C-4160-9675-C84F2E426E9A}" type="slidenum">
              <a:rPr lang="de-DE" smtClean="0"/>
              <a:pPr/>
              <a:t>16</a:t>
            </a:fld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="" val="1891064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ernativer Prozess 4"/>
          <p:cNvSpPr/>
          <p:nvPr/>
        </p:nvSpPr>
        <p:spPr>
          <a:xfrm>
            <a:off x="1285852" y="357167"/>
            <a:ext cx="7174580" cy="428627"/>
          </a:xfrm>
          <a:prstGeom prst="flowChartAlternateProcess">
            <a:avLst/>
          </a:prstGeom>
          <a:solidFill>
            <a:schemeClr val="accent5">
              <a:lumMod val="40000"/>
              <a:lumOff val="60000"/>
              <a:alpha val="62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9699" name="Titel 1"/>
          <p:cNvSpPr>
            <a:spLocks noGrp="1"/>
          </p:cNvSpPr>
          <p:nvPr>
            <p:ph type="title"/>
          </p:nvPr>
        </p:nvSpPr>
        <p:spPr bwMode="auto">
          <a:xfrm>
            <a:off x="1357290" y="285728"/>
            <a:ext cx="7138987" cy="37781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de-DE" sz="3000" dirty="0" smtClean="0">
                <a:ea typeface="ＭＳ Ｐゴシック" pitchFamily="34" charset="-128"/>
              </a:rPr>
              <a:t>Interesse an vertiefter Auseinandersetzung?</a:t>
            </a:r>
          </a:p>
        </p:txBody>
      </p:sp>
      <p:sp>
        <p:nvSpPr>
          <p:cNvPr id="29700" name="Inhaltsplatzhalter 2"/>
          <p:cNvSpPr>
            <a:spLocks noGrp="1"/>
          </p:cNvSpPr>
          <p:nvPr>
            <p:ph idx="1"/>
          </p:nvPr>
        </p:nvSpPr>
        <p:spPr>
          <a:xfrm>
            <a:off x="395288" y="1268760"/>
            <a:ext cx="8248678" cy="5101879"/>
          </a:xfrm>
        </p:spPr>
        <p:txBody>
          <a:bodyPr/>
          <a:lstStyle/>
          <a:p>
            <a:pPr marL="358775" indent="-358775" eaLnBrk="1" hangingPunct="1">
              <a:lnSpc>
                <a:spcPct val="95000"/>
              </a:lnSpc>
              <a:spcBef>
                <a:spcPts val="800"/>
              </a:spcBef>
            </a:pPr>
            <a:r>
              <a:rPr lang="en-US" sz="2400" dirty="0" smtClean="0"/>
              <a:t>The </a:t>
            </a:r>
            <a:r>
              <a:rPr lang="en-US" sz="2400" dirty="0"/>
              <a:t>Financial Transaction Tax Proposal Under the Enhanced Cooperation </a:t>
            </a:r>
            <a:r>
              <a:rPr lang="en-US" sz="2400" dirty="0" smtClean="0"/>
              <a:t>Procedure (</a:t>
            </a:r>
            <a:r>
              <a:rPr lang="en-US" sz="2400" dirty="0" err="1" smtClean="0"/>
              <a:t>mit</a:t>
            </a:r>
            <a:r>
              <a:rPr lang="en-US" sz="2400" dirty="0" smtClean="0"/>
              <a:t> </a:t>
            </a:r>
            <a:r>
              <a:rPr lang="en-US" sz="2400" dirty="0"/>
              <a:t>J. Vella / A. Yevgenyeva</a:t>
            </a:r>
            <a:r>
              <a:rPr lang="en-US" sz="2400" dirty="0" smtClean="0"/>
              <a:t>)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en-US" sz="2400" dirty="0" smtClean="0"/>
              <a:t>British </a:t>
            </a:r>
            <a:r>
              <a:rPr lang="en-US" sz="2400" dirty="0"/>
              <a:t>Tax Review 2013, S. </a:t>
            </a:r>
            <a:r>
              <a:rPr lang="en-US" sz="2400" dirty="0" smtClean="0"/>
              <a:t>223-259</a:t>
            </a:r>
            <a:endParaRPr lang="de-DE" sz="2400" dirty="0" smtClean="0">
              <a:ea typeface="ＭＳ Ｐゴシック" pitchFamily="34" charset="-128"/>
            </a:endParaRPr>
          </a:p>
          <a:p>
            <a:pPr lvl="0"/>
            <a:r>
              <a:rPr lang="de-DE" sz="2400" dirty="0"/>
              <a:t>Europäische Finanztransaktionssteuer durch Verstärkte Zusammenarbeit – wohlbegründet oder bloße </a:t>
            </a:r>
            <a:r>
              <a:rPr lang="de-DE" sz="2400" dirty="0" smtClean="0"/>
              <a:t>Symbolpolitik?</a:t>
            </a:r>
            <a:br>
              <a:rPr lang="de-DE" sz="2400" dirty="0" smtClean="0"/>
            </a:br>
            <a:r>
              <a:rPr lang="de-DE" sz="2400" dirty="0" smtClean="0"/>
              <a:t>Internationale </a:t>
            </a:r>
            <a:r>
              <a:rPr lang="de-DE" sz="2400" dirty="0"/>
              <a:t>Steuer-Rundschau, S. </a:t>
            </a:r>
            <a:r>
              <a:rPr lang="de-DE" sz="2400" dirty="0" smtClean="0"/>
              <a:t>387-396</a:t>
            </a:r>
          </a:p>
          <a:p>
            <a:pPr lvl="0"/>
            <a:r>
              <a:rPr lang="de-DE" sz="2400" dirty="0"/>
              <a:t>Zur Völkerrechtswidrigkeit extraterritorialer Effekte der französischen Finanztransaktions-steuer (mit C. </a:t>
            </a:r>
            <a:r>
              <a:rPr lang="de-DE" sz="2400" dirty="0" smtClean="0"/>
              <a:t>Krüger)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 smtClean="0"/>
              <a:t>Internationales </a:t>
            </a:r>
            <a:r>
              <a:rPr lang="de-DE" sz="2400" dirty="0"/>
              <a:t>Steuerrecht 2013, S. </a:t>
            </a:r>
            <a:r>
              <a:rPr lang="de-DE" sz="2400" dirty="0" smtClean="0"/>
              <a:t>513-519</a:t>
            </a:r>
            <a:endParaRPr lang="de-DE" sz="2400" dirty="0" smtClean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5000"/>
              </a:lnSpc>
              <a:spcBef>
                <a:spcPts val="1200"/>
              </a:spcBef>
            </a:pPr>
            <a:r>
              <a:rPr lang="de-DE" sz="2400" dirty="0" smtClean="0">
                <a:ea typeface="ＭＳ Ｐゴシック" pitchFamily="34" charset="-128"/>
              </a:rPr>
              <a:t>Joachim.Englisch@uni-muenster.de</a:t>
            </a:r>
            <a:endParaRPr lang="de-DE" sz="2400" dirty="0">
              <a:ea typeface="ＭＳ Ｐゴシック" pitchFamily="34" charset="-128"/>
            </a:endParaRPr>
          </a:p>
          <a:p>
            <a:pPr eaLnBrk="1" hangingPunct="1">
              <a:lnSpc>
                <a:spcPct val="95000"/>
              </a:lnSpc>
              <a:spcBef>
                <a:spcPts val="400"/>
              </a:spcBef>
            </a:pPr>
            <a:endParaRPr lang="de-DE" sz="2400" dirty="0" smtClean="0">
              <a:ea typeface="ＭＳ Ｐゴシック" pitchFamily="34" charset="-128"/>
            </a:endParaRPr>
          </a:p>
        </p:txBody>
      </p:sp>
      <p:sp>
        <p:nvSpPr>
          <p:cNvPr id="29701" name="Foliennummernplatzhalt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6E5157-1F8C-4160-9675-C84F2E426E9A}" type="slidenum">
              <a:rPr lang="de-DE" smtClean="0"/>
              <a:pPr/>
              <a:t>17</a:t>
            </a:fld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="" val="283277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ernativer Prozess 4"/>
          <p:cNvSpPr/>
          <p:nvPr/>
        </p:nvSpPr>
        <p:spPr>
          <a:xfrm>
            <a:off x="1357290" y="357166"/>
            <a:ext cx="1857388" cy="428627"/>
          </a:xfrm>
          <a:prstGeom prst="flowChartAlternateProcess">
            <a:avLst/>
          </a:prstGeom>
          <a:solidFill>
            <a:schemeClr val="accent5">
              <a:lumMod val="40000"/>
              <a:lumOff val="60000"/>
              <a:alpha val="62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9699" name="Titel 1"/>
          <p:cNvSpPr>
            <a:spLocks noGrp="1"/>
          </p:cNvSpPr>
          <p:nvPr>
            <p:ph type="title"/>
          </p:nvPr>
        </p:nvSpPr>
        <p:spPr bwMode="auto">
          <a:xfrm>
            <a:off x="1357290" y="285728"/>
            <a:ext cx="7138987" cy="37781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de-DE" sz="3150" dirty="0" smtClean="0">
                <a:ea typeface="ＭＳ Ｐゴシック" pitchFamily="34" charset="-128"/>
              </a:rPr>
              <a:t>Überblick</a:t>
            </a:r>
          </a:p>
        </p:txBody>
      </p:sp>
      <p:sp>
        <p:nvSpPr>
          <p:cNvPr id="29700" name="Inhaltsplatzhalter 2"/>
          <p:cNvSpPr>
            <a:spLocks noGrp="1"/>
          </p:cNvSpPr>
          <p:nvPr>
            <p:ph idx="1"/>
          </p:nvPr>
        </p:nvSpPr>
        <p:spPr>
          <a:xfrm>
            <a:off x="395288" y="1428736"/>
            <a:ext cx="8248678" cy="4941903"/>
          </a:xfrm>
        </p:spPr>
        <p:txBody>
          <a:bodyPr/>
          <a:lstStyle/>
          <a:p>
            <a:pPr marL="457200" indent="-457200" eaLnBrk="1" hangingPunct="1">
              <a:lnSpc>
                <a:spcPct val="95000"/>
              </a:lnSpc>
              <a:spcBef>
                <a:spcPts val="1100"/>
              </a:spcBef>
              <a:buFont typeface="+mj-lt"/>
              <a:buAutoNum type="arabicPeriod"/>
            </a:pPr>
            <a:r>
              <a:rPr lang="de-DE" sz="2400" dirty="0" smtClean="0">
                <a:ea typeface="ＭＳ Ｐゴシック" pitchFamily="34" charset="-128"/>
              </a:rPr>
              <a:t>Der KOM-Vorschlag (2013) für eine FTS </a:t>
            </a:r>
            <a:br>
              <a:rPr lang="de-DE" sz="2400" dirty="0" smtClean="0">
                <a:ea typeface="ＭＳ Ｐゴシック" pitchFamily="34" charset="-128"/>
              </a:rPr>
            </a:br>
            <a:r>
              <a:rPr lang="de-DE" sz="2400" dirty="0" smtClean="0">
                <a:ea typeface="ＭＳ Ｐゴシック" pitchFamily="34" charset="-128"/>
              </a:rPr>
              <a:t>im Wege Verstärkter Zusammenarbeit</a:t>
            </a:r>
            <a:endParaRPr lang="de-DE" sz="2400" dirty="0">
              <a:ea typeface="ＭＳ Ｐゴシック" pitchFamily="34" charset="-128"/>
            </a:endParaRPr>
          </a:p>
          <a:p>
            <a:pPr marL="457200" indent="-457200" eaLnBrk="1" hangingPunct="1">
              <a:lnSpc>
                <a:spcPct val="95000"/>
              </a:lnSpc>
              <a:spcBef>
                <a:spcPts val="1100"/>
              </a:spcBef>
              <a:buFont typeface="+mj-lt"/>
              <a:buAutoNum type="arabicPeriod"/>
            </a:pPr>
            <a:r>
              <a:rPr lang="de-DE" sz="2400" dirty="0" smtClean="0">
                <a:ea typeface="ＭＳ Ｐゴシック" pitchFamily="34" charset="-128"/>
              </a:rPr>
              <a:t>Völker- und unionsrechtliche Kritik und Reaktion der KOM</a:t>
            </a:r>
            <a:endParaRPr lang="de-DE" sz="2200" dirty="0" smtClean="0">
              <a:ea typeface="ＭＳ Ｐゴシック" pitchFamily="34" charset="-128"/>
            </a:endParaRPr>
          </a:p>
          <a:p>
            <a:pPr marL="457200" indent="-457200" eaLnBrk="1" hangingPunct="1">
              <a:lnSpc>
                <a:spcPct val="95000"/>
              </a:lnSpc>
              <a:spcBef>
                <a:spcPts val="900"/>
              </a:spcBef>
              <a:buFont typeface="+mj-lt"/>
              <a:buAutoNum type="arabicPeriod"/>
            </a:pPr>
            <a:r>
              <a:rPr lang="de-DE" sz="2400" dirty="0" smtClean="0">
                <a:ea typeface="ＭＳ Ｐゴシック" pitchFamily="34" charset="-128"/>
              </a:rPr>
              <a:t>Detailanalyse der Kritik</a:t>
            </a:r>
          </a:p>
          <a:p>
            <a:pPr marL="719138" lvl="1" indent="-319088" eaLnBrk="1" hangingPunct="1">
              <a:lnSpc>
                <a:spcPct val="95000"/>
              </a:lnSpc>
              <a:spcBef>
                <a:spcPts val="900"/>
              </a:spcBef>
              <a:buFont typeface="+mj-lt"/>
              <a:buAutoNum type="alphaLcParenR"/>
            </a:pPr>
            <a:r>
              <a:rPr lang="de-DE" sz="2200" dirty="0" smtClean="0">
                <a:ea typeface="ＭＳ Ｐゴシック" pitchFamily="34" charset="-128"/>
              </a:rPr>
              <a:t>Völkerrechtliche Aspekte („genuine link“)</a:t>
            </a:r>
          </a:p>
          <a:p>
            <a:pPr marL="719138" lvl="1" indent="-319088" eaLnBrk="1" hangingPunct="1">
              <a:lnSpc>
                <a:spcPct val="95000"/>
              </a:lnSpc>
              <a:spcBef>
                <a:spcPts val="900"/>
              </a:spcBef>
              <a:buFont typeface="+mj-lt"/>
              <a:buAutoNum type="alphaLcParenR"/>
            </a:pPr>
            <a:r>
              <a:rPr lang="de-DE" sz="2200" dirty="0" smtClean="0">
                <a:ea typeface="ＭＳ Ｐゴシック" pitchFamily="34" charset="-128"/>
              </a:rPr>
              <a:t>Unionsrechtliche Aspekte (Art. 326 ff. AEUV)</a:t>
            </a:r>
          </a:p>
        </p:txBody>
      </p:sp>
      <p:sp>
        <p:nvSpPr>
          <p:cNvPr id="29701" name="Foliennummernplatzhalt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6E5157-1F8C-4160-9675-C84F2E426E9A}" type="slidenum">
              <a:rPr lang="de-DE" smtClean="0"/>
              <a:pPr/>
              <a:t>2</a:t>
            </a:fld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ernativer Prozess 4"/>
          <p:cNvSpPr/>
          <p:nvPr/>
        </p:nvSpPr>
        <p:spPr>
          <a:xfrm>
            <a:off x="1285852" y="357167"/>
            <a:ext cx="6958556" cy="428627"/>
          </a:xfrm>
          <a:prstGeom prst="flowChartAlternateProcess">
            <a:avLst/>
          </a:prstGeom>
          <a:solidFill>
            <a:schemeClr val="accent5">
              <a:lumMod val="40000"/>
              <a:lumOff val="60000"/>
              <a:alpha val="62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9699" name="Titel 1"/>
          <p:cNvSpPr>
            <a:spLocks noGrp="1"/>
          </p:cNvSpPr>
          <p:nvPr>
            <p:ph type="title"/>
          </p:nvPr>
        </p:nvSpPr>
        <p:spPr bwMode="auto">
          <a:xfrm>
            <a:off x="1357290" y="285728"/>
            <a:ext cx="7138987" cy="37781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de-DE" sz="3150" dirty="0" smtClean="0">
                <a:ea typeface="ＭＳ Ｐゴシック" pitchFamily="34" charset="-128"/>
              </a:rPr>
              <a:t>EU-FTS: Entwicklung und Stand der Dinge</a:t>
            </a:r>
          </a:p>
        </p:txBody>
      </p:sp>
      <p:sp>
        <p:nvSpPr>
          <p:cNvPr id="29700" name="Inhaltsplatzhalter 2"/>
          <p:cNvSpPr>
            <a:spLocks noGrp="1"/>
          </p:cNvSpPr>
          <p:nvPr>
            <p:ph idx="1"/>
          </p:nvPr>
        </p:nvSpPr>
        <p:spPr>
          <a:xfrm>
            <a:off x="395288" y="1357298"/>
            <a:ext cx="8248678" cy="5013341"/>
          </a:xfrm>
        </p:spPr>
        <p:txBody>
          <a:bodyPr/>
          <a:lstStyle/>
          <a:p>
            <a:pPr marL="0" indent="0" eaLnBrk="1" hangingPunct="1">
              <a:lnSpc>
                <a:spcPct val="95000"/>
              </a:lnSpc>
              <a:spcBef>
                <a:spcPts val="1000"/>
              </a:spcBef>
              <a:buNone/>
            </a:pPr>
            <a:r>
              <a:rPr lang="de-DE" sz="2400" dirty="0" smtClean="0">
                <a:ea typeface="ＭＳ Ｐゴシック" pitchFamily="34" charset="-128"/>
              </a:rPr>
              <a:t>2010: 	KOM favorisiert noch eine FAS für den Finanzsektor</a:t>
            </a:r>
          </a:p>
          <a:p>
            <a:pPr marL="0" indent="0" eaLnBrk="1" hangingPunct="1">
              <a:lnSpc>
                <a:spcPct val="95000"/>
              </a:lnSpc>
              <a:spcBef>
                <a:spcPts val="1000"/>
              </a:spcBef>
              <a:buNone/>
            </a:pPr>
            <a:r>
              <a:rPr lang="de-DE" sz="2400" dirty="0" smtClean="0">
                <a:ea typeface="ＭＳ Ｐゴシック" pitchFamily="34" charset="-128"/>
              </a:rPr>
              <a:t>2011:	KOM legt IA vor, das sich kritisch zur FTS äußert</a:t>
            </a:r>
          </a:p>
          <a:p>
            <a:pPr marL="900113" indent="-900113" eaLnBrk="1" hangingPunct="1">
              <a:lnSpc>
                <a:spcPct val="95000"/>
              </a:lnSpc>
              <a:spcBef>
                <a:spcPts val="1000"/>
              </a:spcBef>
              <a:buNone/>
            </a:pPr>
            <a:r>
              <a:rPr lang="de-DE" sz="2400" dirty="0" smtClean="0">
                <a:ea typeface="ＭＳ Ｐゴシック" pitchFamily="34" charset="-128"/>
              </a:rPr>
              <a:t>2011: 	Auf Druck der MS legt die KOM gleichwohl einen Vorschlag für die Einführung einer FTS (statt FAS) vor</a:t>
            </a:r>
          </a:p>
          <a:p>
            <a:pPr marL="900113" indent="-900113" eaLnBrk="1" hangingPunct="1">
              <a:lnSpc>
                <a:spcPct val="95000"/>
              </a:lnSpc>
              <a:spcBef>
                <a:spcPts val="1000"/>
              </a:spcBef>
              <a:buNone/>
            </a:pPr>
            <a:r>
              <a:rPr lang="de-DE" sz="2400" dirty="0" smtClean="0">
                <a:ea typeface="ＭＳ Ｐゴシック" pitchFamily="34" charset="-128"/>
              </a:rPr>
              <a:t>2012: 	Der </a:t>
            </a:r>
            <a:r>
              <a:rPr lang="de-DE" sz="2400" dirty="0">
                <a:ea typeface="ＭＳ Ｐゴシック" pitchFamily="34" charset="-128"/>
              </a:rPr>
              <a:t>V</a:t>
            </a:r>
            <a:r>
              <a:rPr lang="de-DE" sz="2400" dirty="0" smtClean="0">
                <a:ea typeface="ＭＳ Ｐゴシック" pitchFamily="34" charset="-128"/>
              </a:rPr>
              <a:t>orschlag erhält nicht die Unterstützung aller MS</a:t>
            </a:r>
          </a:p>
          <a:p>
            <a:pPr marL="900113" indent="-900113" eaLnBrk="1" hangingPunct="1">
              <a:lnSpc>
                <a:spcPct val="95000"/>
              </a:lnSpc>
              <a:spcBef>
                <a:spcPts val="1000"/>
              </a:spcBef>
              <a:buNone/>
            </a:pPr>
            <a:r>
              <a:rPr lang="de-DE" sz="2400" dirty="0" smtClean="0">
                <a:ea typeface="ＭＳ Ｐゴシック" pitchFamily="34" charset="-128"/>
              </a:rPr>
              <a:t>2013: 	Der Rat autorisiert 11 MS, eine FTS über VZ einzuführen</a:t>
            </a:r>
          </a:p>
          <a:p>
            <a:pPr marL="900113" indent="-900113" eaLnBrk="1" hangingPunct="1">
              <a:lnSpc>
                <a:spcPct val="95000"/>
              </a:lnSpc>
              <a:spcBef>
                <a:spcPts val="1000"/>
              </a:spcBef>
              <a:buNone/>
            </a:pPr>
            <a:r>
              <a:rPr lang="de-DE" sz="2400" dirty="0" smtClean="0">
                <a:ea typeface="ＭＳ Ｐゴシック" pitchFamily="34" charset="-128"/>
              </a:rPr>
              <a:t>2013: 	Die KOM legt einen modifizierten Vorschlag für eine EU11-FTS und eine Ergänzung des bisherigen IA vor</a:t>
            </a:r>
            <a:endParaRPr lang="de-DE" sz="2400" dirty="0">
              <a:ea typeface="ＭＳ Ｐゴシック" pitchFamily="34" charset="-128"/>
            </a:endParaRPr>
          </a:p>
          <a:p>
            <a:pPr marL="900113" indent="-900113" eaLnBrk="1" hangingPunct="1">
              <a:lnSpc>
                <a:spcPct val="95000"/>
              </a:lnSpc>
              <a:spcBef>
                <a:spcPts val="1000"/>
              </a:spcBef>
              <a:buNone/>
            </a:pPr>
            <a:r>
              <a:rPr lang="de-DE" sz="2400" dirty="0" smtClean="0">
                <a:ea typeface="ＭＳ Ｐゴシック" pitchFamily="34" charset="-128"/>
              </a:rPr>
              <a:t>2014: 	Als Kompromiss zwischen divergierenden Interessen der 11 MS deutet sich die </a:t>
            </a:r>
            <a:r>
              <a:rPr lang="de-DE" sz="2400" u="sng" dirty="0" smtClean="0">
                <a:ea typeface="ＭＳ Ｐゴシック" pitchFamily="34" charset="-128"/>
              </a:rPr>
              <a:t>schrittweise Einführung der FTS </a:t>
            </a:r>
            <a:r>
              <a:rPr lang="de-DE" sz="2400" dirty="0" smtClean="0">
                <a:ea typeface="ＭＳ Ｐゴシック" pitchFamily="34" charset="-128"/>
              </a:rPr>
              <a:t>an;</a:t>
            </a:r>
            <a:br>
              <a:rPr lang="de-DE" sz="2400" dirty="0" smtClean="0">
                <a:ea typeface="ＭＳ Ｐゴシック" pitchFamily="34" charset="-128"/>
              </a:rPr>
            </a:br>
            <a:r>
              <a:rPr lang="de-DE" sz="2400" dirty="0" smtClean="0">
                <a:ea typeface="ＭＳ Ｐゴシック" pitchFamily="34" charset="-128"/>
              </a:rPr>
              <a:t>das </a:t>
            </a:r>
            <a:r>
              <a:rPr lang="de-DE" sz="2400" dirty="0" err="1" smtClean="0">
                <a:ea typeface="ＭＳ Ｐゴシック" pitchFamily="34" charset="-128"/>
              </a:rPr>
              <a:t>FinMin</a:t>
            </a:r>
            <a:r>
              <a:rPr lang="de-DE" sz="2400" dirty="0" smtClean="0">
                <a:ea typeface="ＭＳ Ｐゴシック" pitchFamily="34" charset="-128"/>
              </a:rPr>
              <a:t> rechnet </a:t>
            </a:r>
            <a:r>
              <a:rPr lang="de-DE" sz="2400" u="sng" dirty="0" smtClean="0">
                <a:ea typeface="ＭＳ Ｐゴシック" pitchFamily="34" charset="-128"/>
              </a:rPr>
              <a:t>für 2015 nicht mehr </a:t>
            </a:r>
            <a:r>
              <a:rPr lang="de-DE" sz="2400" dirty="0" smtClean="0">
                <a:ea typeface="ＭＳ Ｐゴシック" pitchFamily="34" charset="-128"/>
              </a:rPr>
              <a:t>mit Aufkommen</a:t>
            </a:r>
          </a:p>
          <a:p>
            <a:pPr marL="400050" lvl="1" indent="0" eaLnBrk="1" hangingPunct="1">
              <a:lnSpc>
                <a:spcPct val="95000"/>
              </a:lnSpc>
              <a:spcBef>
                <a:spcPts val="1000"/>
              </a:spcBef>
              <a:buNone/>
            </a:pPr>
            <a:endParaRPr lang="de-DE" sz="1900" dirty="0" smtClean="0">
              <a:ea typeface="ＭＳ Ｐゴシック" pitchFamily="34" charset="-128"/>
            </a:endParaRPr>
          </a:p>
        </p:txBody>
      </p:sp>
      <p:sp>
        <p:nvSpPr>
          <p:cNvPr id="29701" name="Foliennummernplatzhalt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6E5157-1F8C-4160-9675-C84F2E426E9A}" type="slidenum">
              <a:rPr lang="de-DE" smtClean="0"/>
              <a:pPr/>
              <a:t>3</a:t>
            </a:fld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ernativer Prozess 4"/>
          <p:cNvSpPr/>
          <p:nvPr/>
        </p:nvSpPr>
        <p:spPr>
          <a:xfrm>
            <a:off x="1300286" y="357167"/>
            <a:ext cx="7088138" cy="428627"/>
          </a:xfrm>
          <a:prstGeom prst="flowChartAlternateProcess">
            <a:avLst/>
          </a:prstGeom>
          <a:solidFill>
            <a:schemeClr val="accent5">
              <a:lumMod val="40000"/>
              <a:lumOff val="60000"/>
              <a:alpha val="62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9699" name="Titel 1"/>
          <p:cNvSpPr>
            <a:spLocks noGrp="1"/>
          </p:cNvSpPr>
          <p:nvPr>
            <p:ph type="title"/>
          </p:nvPr>
        </p:nvSpPr>
        <p:spPr bwMode="auto">
          <a:xfrm>
            <a:off x="1357290" y="285728"/>
            <a:ext cx="7138987" cy="37781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de-DE" sz="3150" dirty="0" smtClean="0">
                <a:ea typeface="ＭＳ Ｐゴシック" pitchFamily="34" charset="-128"/>
              </a:rPr>
              <a:t>Weiter Anwendungsbereich der EU11-FTS </a:t>
            </a:r>
          </a:p>
        </p:txBody>
      </p:sp>
      <p:sp>
        <p:nvSpPr>
          <p:cNvPr id="29700" name="Inhaltsplatzhalter 2"/>
          <p:cNvSpPr>
            <a:spLocks noGrp="1"/>
          </p:cNvSpPr>
          <p:nvPr>
            <p:ph idx="1"/>
          </p:nvPr>
        </p:nvSpPr>
        <p:spPr>
          <a:xfrm>
            <a:off x="395288" y="1357298"/>
            <a:ext cx="8248678" cy="5013341"/>
          </a:xfrm>
        </p:spPr>
        <p:txBody>
          <a:bodyPr/>
          <a:lstStyle/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r>
              <a:rPr lang="de-DE" sz="2400" dirty="0" smtClean="0">
                <a:ea typeface="ＭＳ Ｐゴシック" pitchFamily="34" charset="-128"/>
              </a:rPr>
              <a:t>„Triple A“-Ansatz zwecks Eindämmung von Steuerflucht</a:t>
            </a:r>
          </a:p>
          <a:p>
            <a:pPr marL="758825" lvl="1" indent="-358775" eaLnBrk="1" hangingPunct="1">
              <a:lnSpc>
                <a:spcPct val="95000"/>
              </a:lnSpc>
              <a:spcBef>
                <a:spcPts val="500"/>
              </a:spcBef>
            </a:pPr>
            <a:r>
              <a:rPr lang="de-DE" sz="2200" dirty="0" smtClean="0">
                <a:ea typeface="ＭＳ Ｐゴシック" pitchFamily="34" charset="-128"/>
              </a:rPr>
              <a:t>All </a:t>
            </a:r>
            <a:r>
              <a:rPr lang="de-DE" sz="2200" dirty="0" err="1" smtClean="0">
                <a:ea typeface="ＭＳ Ｐゴシック" pitchFamily="34" charset="-128"/>
              </a:rPr>
              <a:t>markets</a:t>
            </a:r>
            <a:endParaRPr lang="de-DE" sz="2200" dirty="0" smtClean="0">
              <a:ea typeface="ＭＳ Ｐゴシック" pitchFamily="34" charset="-128"/>
            </a:endParaRPr>
          </a:p>
          <a:p>
            <a:pPr marL="758825" lvl="1" indent="-358775" eaLnBrk="1" hangingPunct="1">
              <a:lnSpc>
                <a:spcPct val="95000"/>
              </a:lnSpc>
              <a:spcBef>
                <a:spcPts val="500"/>
              </a:spcBef>
            </a:pPr>
            <a:r>
              <a:rPr lang="de-DE" sz="2200" dirty="0" smtClean="0">
                <a:ea typeface="ＭＳ Ｐゴシック" pitchFamily="34" charset="-128"/>
              </a:rPr>
              <a:t>All </a:t>
            </a:r>
            <a:r>
              <a:rPr lang="de-DE" sz="2200" dirty="0" err="1" smtClean="0">
                <a:ea typeface="ＭＳ Ｐゴシック" pitchFamily="34" charset="-128"/>
              </a:rPr>
              <a:t>instruments</a:t>
            </a:r>
            <a:endParaRPr lang="de-DE" sz="2200" dirty="0" smtClean="0">
              <a:ea typeface="ＭＳ Ｐゴシック" pitchFamily="34" charset="-128"/>
            </a:endParaRPr>
          </a:p>
          <a:p>
            <a:pPr marL="758825" lvl="1" indent="-358775" eaLnBrk="1" hangingPunct="1">
              <a:lnSpc>
                <a:spcPct val="95000"/>
              </a:lnSpc>
              <a:spcBef>
                <a:spcPts val="500"/>
              </a:spcBef>
            </a:pPr>
            <a:r>
              <a:rPr lang="de-DE" sz="2200" dirty="0" smtClean="0">
                <a:ea typeface="ＭＳ Ｐゴシック" pitchFamily="34" charset="-128"/>
              </a:rPr>
              <a:t>All </a:t>
            </a:r>
            <a:r>
              <a:rPr lang="de-DE" sz="2200" dirty="0" err="1" smtClean="0">
                <a:ea typeface="ＭＳ Ｐゴシック" pitchFamily="34" charset="-128"/>
              </a:rPr>
              <a:t>actors</a:t>
            </a:r>
            <a:endParaRPr lang="de-DE" sz="2200" dirty="0" smtClean="0">
              <a:ea typeface="ＭＳ Ｐゴシック" pitchFamily="34" charset="-128"/>
            </a:endParaRPr>
          </a:p>
          <a:p>
            <a:pPr marL="400050" lvl="1" indent="0" eaLnBrk="1" hangingPunct="1">
              <a:lnSpc>
                <a:spcPct val="95000"/>
              </a:lnSpc>
              <a:spcBef>
                <a:spcPts val="500"/>
              </a:spcBef>
              <a:buNone/>
            </a:pPr>
            <a:r>
              <a:rPr lang="de-DE" sz="2200" dirty="0" smtClean="0">
                <a:ea typeface="ＭＳ Ｐゴシック" pitchFamily="34" charset="-128"/>
              </a:rPr>
              <a:t>Einige MS dringen auf Ausnahmen (Derivate, </a:t>
            </a:r>
            <a:r>
              <a:rPr lang="de-DE" sz="2200" dirty="0" err="1" smtClean="0">
                <a:ea typeface="ＭＳ Ｐゴシック" pitchFamily="34" charset="-128"/>
              </a:rPr>
              <a:t>Repos</a:t>
            </a:r>
            <a:r>
              <a:rPr lang="de-DE" sz="2200" dirty="0" smtClean="0">
                <a:ea typeface="ＭＳ Ｐゴシック" pitchFamily="34" charset="-128"/>
              </a:rPr>
              <a:t>, etc.) → bei schrittweiser Einführung evtl. zunächst nur Börsenumsatzsteuer</a:t>
            </a:r>
            <a:endParaRPr lang="de-DE" sz="2200" dirty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r>
              <a:rPr lang="de-DE" sz="2400" dirty="0" smtClean="0">
                <a:ea typeface="ＭＳ Ｐゴシック" pitchFamily="34" charset="-128"/>
              </a:rPr>
              <a:t>Insbesondere: weiter territorialer Anwendungsbereich</a:t>
            </a:r>
          </a:p>
          <a:p>
            <a:pPr marL="758825" lvl="1" indent="-358775" eaLnBrk="1" hangingPunct="1">
              <a:lnSpc>
                <a:spcPct val="95000"/>
              </a:lnSpc>
              <a:spcBef>
                <a:spcPts val="400"/>
              </a:spcBef>
            </a:pPr>
            <a:r>
              <a:rPr lang="de-DE" sz="2200" dirty="0" smtClean="0"/>
              <a:t>Ansässigkeitsprinzip </a:t>
            </a:r>
            <a:r>
              <a:rPr lang="de-DE" sz="2200" dirty="0" err="1" smtClean="0"/>
              <a:t>strictu</a:t>
            </a:r>
            <a:r>
              <a:rPr lang="de-DE" sz="2200" dirty="0" smtClean="0"/>
              <a:t> </a:t>
            </a:r>
            <a:r>
              <a:rPr lang="de-DE" sz="2200" dirty="0" err="1" smtClean="0"/>
              <a:t>sensu</a:t>
            </a:r>
            <a:endParaRPr lang="de-DE" sz="2200" dirty="0" smtClean="0"/>
          </a:p>
          <a:p>
            <a:pPr marL="758825" lvl="1" indent="-358775" eaLnBrk="1" hangingPunct="1">
              <a:lnSpc>
                <a:spcPct val="95000"/>
              </a:lnSpc>
              <a:spcBef>
                <a:spcPts val="400"/>
              </a:spcBef>
            </a:pPr>
            <a:r>
              <a:rPr lang="de-DE" sz="2200" dirty="0" smtClean="0">
                <a:ea typeface="ＭＳ Ｐゴシック" pitchFamily="34" charset="-128"/>
              </a:rPr>
              <a:t>Erweitertes  Ansässigkeitsprinzip</a:t>
            </a:r>
          </a:p>
          <a:p>
            <a:pPr marL="758825" lvl="1" indent="-358775" eaLnBrk="1" hangingPunct="1">
              <a:lnSpc>
                <a:spcPct val="95000"/>
              </a:lnSpc>
              <a:spcBef>
                <a:spcPts val="400"/>
              </a:spcBef>
            </a:pPr>
            <a:r>
              <a:rPr lang="de-DE" sz="2200">
                <a:ea typeface="ＭＳ Ｐゴシック" pitchFamily="34" charset="-128"/>
              </a:rPr>
              <a:t>Gegenparteiprinzip</a:t>
            </a:r>
          </a:p>
          <a:p>
            <a:pPr marL="758825" lvl="1" indent="-358775" eaLnBrk="1" hangingPunct="1">
              <a:lnSpc>
                <a:spcPct val="95000"/>
              </a:lnSpc>
              <a:spcBef>
                <a:spcPts val="400"/>
              </a:spcBef>
            </a:pPr>
            <a:r>
              <a:rPr lang="de-DE" sz="2200" smtClean="0">
                <a:ea typeface="ＭＳ Ｐゴシック" pitchFamily="34" charset="-128"/>
              </a:rPr>
              <a:t>Ausgabeortprinzip</a:t>
            </a:r>
            <a:endParaRPr lang="de-DE" sz="2200" dirty="0" smtClean="0">
              <a:ea typeface="ＭＳ Ｐゴシック" pitchFamily="34" charset="-128"/>
            </a:endParaRPr>
          </a:p>
        </p:txBody>
      </p:sp>
      <p:sp>
        <p:nvSpPr>
          <p:cNvPr id="29701" name="Foliennummernplatzhalt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6E5157-1F8C-4160-9675-C84F2E426E9A}" type="slidenum">
              <a:rPr lang="de-DE" smtClean="0"/>
              <a:pPr/>
              <a:t>4</a:t>
            </a:fld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="" val="294218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ernativer Prozess 4"/>
          <p:cNvSpPr/>
          <p:nvPr/>
        </p:nvSpPr>
        <p:spPr>
          <a:xfrm>
            <a:off x="1285852" y="357167"/>
            <a:ext cx="7246588" cy="428627"/>
          </a:xfrm>
          <a:prstGeom prst="flowChartAlternateProcess">
            <a:avLst/>
          </a:prstGeom>
          <a:solidFill>
            <a:schemeClr val="accent5">
              <a:lumMod val="40000"/>
              <a:lumOff val="60000"/>
              <a:alpha val="62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9699" name="Titel 1"/>
          <p:cNvSpPr>
            <a:spLocks noGrp="1"/>
          </p:cNvSpPr>
          <p:nvPr>
            <p:ph type="title"/>
          </p:nvPr>
        </p:nvSpPr>
        <p:spPr bwMode="auto">
          <a:xfrm>
            <a:off x="1357290" y="285728"/>
            <a:ext cx="7138987" cy="37781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de-DE" sz="3150" dirty="0" smtClean="0">
                <a:ea typeface="ＭＳ Ｐゴシック" pitchFamily="34" charset="-128"/>
              </a:rPr>
              <a:t>Rechtl. Bedenken einiger MS </a:t>
            </a:r>
          </a:p>
        </p:txBody>
      </p:sp>
      <p:sp>
        <p:nvSpPr>
          <p:cNvPr id="29700" name="Inhaltsplatzhalter 2"/>
          <p:cNvSpPr>
            <a:spLocks noGrp="1"/>
          </p:cNvSpPr>
          <p:nvPr>
            <p:ph idx="1"/>
          </p:nvPr>
        </p:nvSpPr>
        <p:spPr>
          <a:xfrm>
            <a:off x="395288" y="1357298"/>
            <a:ext cx="8248678" cy="5013341"/>
          </a:xfrm>
        </p:spPr>
        <p:txBody>
          <a:bodyPr/>
          <a:lstStyle/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r>
              <a:rPr lang="de-DE" sz="2400" dirty="0" smtClean="0"/>
              <a:t>GB hält die Ermächtigung zur Verstärkten Zusammenarbeit für rechtswidrig und klagt beim </a:t>
            </a:r>
            <a:r>
              <a:rPr lang="de-DE" sz="2400" dirty="0" err="1" smtClean="0"/>
              <a:t>EuGH</a:t>
            </a:r>
            <a:r>
              <a:rPr lang="de-DE" sz="2400" dirty="0" smtClean="0"/>
              <a:t> dagegen (C-209/13);</a:t>
            </a:r>
            <a:br>
              <a:rPr lang="de-DE" sz="2400" dirty="0" smtClean="0"/>
            </a:br>
            <a:r>
              <a:rPr lang="de-DE" sz="2400" dirty="0" smtClean="0"/>
              <a:t>es beanstandet die Vereinbarkeit extraterritorialer Effekte … </a:t>
            </a:r>
          </a:p>
          <a:p>
            <a:pPr marL="758825" lvl="1" indent="-358775" eaLnBrk="1" hangingPunct="1">
              <a:lnSpc>
                <a:spcPct val="95000"/>
              </a:lnSpc>
              <a:spcBef>
                <a:spcPts val="500"/>
              </a:spcBef>
            </a:pPr>
            <a:r>
              <a:rPr lang="de-DE" sz="2300" dirty="0" smtClean="0"/>
              <a:t>mit Völkerrecht</a:t>
            </a:r>
          </a:p>
          <a:p>
            <a:pPr marL="758825" lvl="1" indent="-358775" eaLnBrk="1" hangingPunct="1">
              <a:lnSpc>
                <a:spcPct val="95000"/>
              </a:lnSpc>
              <a:spcBef>
                <a:spcPts val="500"/>
              </a:spcBef>
            </a:pPr>
            <a:r>
              <a:rPr lang="de-DE" sz="2300" dirty="0"/>
              <a:t>m</a:t>
            </a:r>
            <a:r>
              <a:rPr lang="de-DE" sz="2300" dirty="0" smtClean="0"/>
              <a:t>it den Vorgaben der Art. 326 </a:t>
            </a:r>
            <a:r>
              <a:rPr lang="de-DE" sz="2300" dirty="0"/>
              <a:t>u</a:t>
            </a:r>
            <a:r>
              <a:rPr lang="de-DE" sz="2300" dirty="0" smtClean="0"/>
              <a:t>nd 327 AEUV</a:t>
            </a:r>
            <a:endParaRPr lang="de-DE" sz="2300" dirty="0" smtClean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5000"/>
              </a:lnSpc>
              <a:spcBef>
                <a:spcPts val="900"/>
              </a:spcBef>
            </a:pPr>
            <a:r>
              <a:rPr lang="de-DE" sz="2400" dirty="0" smtClean="0">
                <a:ea typeface="ＭＳ Ｐゴシック" pitchFamily="34" charset="-128"/>
              </a:rPr>
              <a:t>Der Juristische Dienst des Rates teilt diese Bedenken jeden-falls bzgl. des Gegenparteiprinzips (</a:t>
            </a:r>
            <a:r>
              <a:rPr lang="en-US" sz="2400" dirty="0"/>
              <a:t>2013/0045 (</a:t>
            </a:r>
            <a:r>
              <a:rPr lang="en-US" sz="2400" dirty="0" smtClean="0"/>
              <a:t>CNS))</a:t>
            </a:r>
          </a:p>
          <a:p>
            <a:pPr marL="358775" indent="-358775" eaLnBrk="1" hangingPunct="1">
              <a:lnSpc>
                <a:spcPct val="95000"/>
              </a:lnSpc>
              <a:spcBef>
                <a:spcPts val="900"/>
              </a:spcBef>
            </a:pPr>
            <a:r>
              <a:rPr lang="en-US" sz="2400" dirty="0" smtClean="0">
                <a:ea typeface="ＭＳ Ｐゴシック" pitchFamily="34" charset="-128"/>
              </a:rPr>
              <a:t>Der </a:t>
            </a:r>
            <a:r>
              <a:rPr lang="en-US" sz="2400" dirty="0" err="1" smtClean="0">
                <a:ea typeface="ＭＳ Ｐゴシック" pitchFamily="34" charset="-128"/>
              </a:rPr>
              <a:t>Juristische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Dienst</a:t>
            </a:r>
            <a:r>
              <a:rPr lang="en-US" sz="2400" dirty="0" smtClean="0">
                <a:ea typeface="ＭＳ Ｐゴシック" pitchFamily="34" charset="-128"/>
              </a:rPr>
              <a:t> der KOM </a:t>
            </a:r>
            <a:r>
              <a:rPr lang="en-US" sz="2400" dirty="0" err="1" smtClean="0">
                <a:ea typeface="ＭＳ Ｐゴシック" pitchFamily="34" charset="-128"/>
              </a:rPr>
              <a:t>hält</a:t>
            </a:r>
            <a:r>
              <a:rPr lang="en-US" sz="2400" dirty="0" smtClean="0">
                <a:ea typeface="ＭＳ Ｐゴシック" pitchFamily="34" charset="-128"/>
              </a:rPr>
              <a:t> die </a:t>
            </a:r>
            <a:r>
              <a:rPr lang="en-US" sz="2400" dirty="0" err="1" smtClean="0">
                <a:ea typeface="ＭＳ Ｐゴシック" pitchFamily="34" charset="-128"/>
              </a:rPr>
              <a:t>Bedenken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hingegen</a:t>
            </a:r>
            <a:r>
              <a:rPr lang="en-US" sz="2400" dirty="0" smtClean="0">
                <a:ea typeface="ＭＳ Ｐゴシック" pitchFamily="34" charset="-128"/>
              </a:rPr>
              <a:t> in </a:t>
            </a:r>
            <a:r>
              <a:rPr lang="en-US" sz="2400" dirty="0" err="1" smtClean="0">
                <a:ea typeface="ＭＳ Ｐゴシック" pitchFamily="34" charset="-128"/>
              </a:rPr>
              <a:t>einem</a:t>
            </a:r>
            <a:r>
              <a:rPr lang="en-US" sz="2400" dirty="0" smtClean="0">
                <a:ea typeface="ＭＳ Ｐゴシック" pitchFamily="34" charset="-128"/>
              </a:rPr>
              <a:t> “Non-Paper” für </a:t>
            </a:r>
            <a:r>
              <a:rPr lang="en-US" sz="2400" dirty="0" err="1" smtClean="0">
                <a:ea typeface="ＭＳ Ｐゴシック" pitchFamily="34" charset="-128"/>
              </a:rPr>
              <a:t>unbegründet</a:t>
            </a:r>
            <a:endParaRPr lang="en-US" sz="2400" dirty="0" smtClean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5000"/>
              </a:lnSpc>
              <a:spcBef>
                <a:spcPts val="900"/>
              </a:spcBef>
            </a:pPr>
            <a:r>
              <a:rPr lang="en-US" sz="2400" dirty="0" err="1" smtClean="0">
                <a:ea typeface="ＭＳ Ｐゴシック" pitchFamily="34" charset="-128"/>
              </a:rPr>
              <a:t>Einige</a:t>
            </a:r>
            <a:r>
              <a:rPr lang="en-US" sz="2400" dirty="0" smtClean="0">
                <a:ea typeface="ＭＳ Ｐゴシック" pitchFamily="34" charset="-128"/>
              </a:rPr>
              <a:t> der </a:t>
            </a:r>
            <a:r>
              <a:rPr lang="en-US" sz="2400" dirty="0" err="1" smtClean="0">
                <a:ea typeface="ＭＳ Ｐゴシック" pitchFamily="34" charset="-128"/>
              </a:rPr>
              <a:t>tMS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sind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unschlüssig</a:t>
            </a:r>
            <a:endParaRPr lang="de-DE" sz="2400" dirty="0" smtClean="0">
              <a:ea typeface="ＭＳ Ｐゴシック" pitchFamily="34" charset="-128"/>
            </a:endParaRPr>
          </a:p>
        </p:txBody>
      </p:sp>
      <p:sp>
        <p:nvSpPr>
          <p:cNvPr id="29701" name="Foliennummernplatzhalt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6E5157-1F8C-4160-9675-C84F2E426E9A}" type="slidenum">
              <a:rPr lang="de-DE" smtClean="0"/>
              <a:pPr/>
              <a:t>5</a:t>
            </a:fld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="" val="420787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ernativer Prozess 4"/>
          <p:cNvSpPr/>
          <p:nvPr/>
        </p:nvSpPr>
        <p:spPr>
          <a:xfrm>
            <a:off x="1338705" y="357166"/>
            <a:ext cx="4673455" cy="428627"/>
          </a:xfrm>
          <a:prstGeom prst="flowChartAlternateProcess">
            <a:avLst/>
          </a:prstGeom>
          <a:solidFill>
            <a:schemeClr val="accent5">
              <a:lumMod val="40000"/>
              <a:lumOff val="60000"/>
              <a:alpha val="62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9699" name="Titel 1"/>
          <p:cNvSpPr>
            <a:spLocks noGrp="1"/>
          </p:cNvSpPr>
          <p:nvPr>
            <p:ph type="title"/>
          </p:nvPr>
        </p:nvSpPr>
        <p:spPr bwMode="auto">
          <a:xfrm>
            <a:off x="1357290" y="285728"/>
            <a:ext cx="7138987" cy="37781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de-DE" sz="3150" dirty="0" smtClean="0">
                <a:ea typeface="ＭＳ Ｐゴシック" pitchFamily="34" charset="-128"/>
              </a:rPr>
              <a:t>Bedeutung der Kritikpunkte</a:t>
            </a:r>
          </a:p>
        </p:txBody>
      </p:sp>
      <p:sp>
        <p:nvSpPr>
          <p:cNvPr id="29700" name="Inhaltsplatzhalter 2"/>
          <p:cNvSpPr>
            <a:spLocks noGrp="1"/>
          </p:cNvSpPr>
          <p:nvPr>
            <p:ph idx="1"/>
          </p:nvPr>
        </p:nvSpPr>
        <p:spPr>
          <a:xfrm>
            <a:off x="395288" y="1357298"/>
            <a:ext cx="8248678" cy="5013341"/>
          </a:xfrm>
        </p:spPr>
        <p:txBody>
          <a:bodyPr/>
          <a:lstStyle/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r>
              <a:rPr lang="de-DE" sz="2400" dirty="0" smtClean="0">
                <a:ea typeface="ＭＳ Ｐゴシック" pitchFamily="34" charset="-128"/>
              </a:rPr>
              <a:t>Steuerpolitisch brisant:</a:t>
            </a:r>
          </a:p>
          <a:p>
            <a:pPr marL="758825" lvl="1" indent="-358775" eaLnBrk="1" hangingPunct="1">
              <a:lnSpc>
                <a:spcPct val="95000"/>
              </a:lnSpc>
              <a:spcBef>
                <a:spcPts val="1100"/>
              </a:spcBef>
            </a:pPr>
            <a:r>
              <a:rPr lang="de-DE" sz="2200" dirty="0" smtClean="0">
                <a:ea typeface="ＭＳ Ｐゴシック" pitchFamily="34" charset="-128"/>
              </a:rPr>
              <a:t>Weiter territoriale Anwendungsbereich ist Kernelement der Anti-Steuerumgehungsmaßnahmen</a:t>
            </a:r>
          </a:p>
          <a:p>
            <a:pPr marL="758825" lvl="1" indent="-358775" eaLnBrk="1" hangingPunct="1">
              <a:lnSpc>
                <a:spcPct val="95000"/>
              </a:lnSpc>
              <a:spcBef>
                <a:spcPts val="900"/>
              </a:spcBef>
            </a:pPr>
            <a:r>
              <a:rPr lang="de-DE" sz="2200" dirty="0" smtClean="0">
                <a:ea typeface="ＭＳ Ｐゴシック" pitchFamily="34" charset="-128"/>
              </a:rPr>
              <a:t>Fiskalischer Erfolg wie </a:t>
            </a:r>
            <a:r>
              <a:rPr lang="de-DE" sz="2200" dirty="0" err="1" smtClean="0">
                <a:ea typeface="ＭＳ Ｐゴシック" pitchFamily="34" charset="-128"/>
              </a:rPr>
              <a:t>lenkungsteuerliche</a:t>
            </a:r>
            <a:r>
              <a:rPr lang="de-DE" sz="2200" dirty="0" smtClean="0">
                <a:ea typeface="ＭＳ Ｐゴシック" pitchFamily="34" charset="-128"/>
              </a:rPr>
              <a:t> Legitimation hängen entscheidend davon ab</a:t>
            </a:r>
          </a:p>
          <a:p>
            <a:pPr marL="358775" indent="-358775" eaLnBrk="1" hangingPunct="1">
              <a:lnSpc>
                <a:spcPct val="95000"/>
              </a:lnSpc>
              <a:spcBef>
                <a:spcPts val="900"/>
              </a:spcBef>
            </a:pPr>
            <a:r>
              <a:rPr lang="de-DE" sz="2400" dirty="0" smtClean="0">
                <a:ea typeface="ＭＳ Ｐゴシック" pitchFamily="34" charset="-128"/>
              </a:rPr>
              <a:t>Auch juristisch ist die Kritik ernst zu nehmen, denn:</a:t>
            </a:r>
          </a:p>
          <a:p>
            <a:pPr marL="758825" lvl="1" indent="-358775" eaLnBrk="1" hangingPunct="1">
              <a:lnSpc>
                <a:spcPct val="95000"/>
              </a:lnSpc>
              <a:spcBef>
                <a:spcPts val="500"/>
              </a:spcBef>
            </a:pPr>
            <a:r>
              <a:rPr lang="de-DE" sz="2200" dirty="0">
                <a:ea typeface="ＭＳ Ｐゴシック" pitchFamily="34" charset="-128"/>
              </a:rPr>
              <a:t>d</a:t>
            </a:r>
            <a:r>
              <a:rPr lang="de-DE" sz="2200" dirty="0" smtClean="0">
                <a:ea typeface="ＭＳ Ｐゴシック" pitchFamily="34" charset="-128"/>
              </a:rPr>
              <a:t>er EU-Gesetzgeber ist an Völkergewohnheitsrecht gebunden</a:t>
            </a:r>
            <a:br>
              <a:rPr lang="de-DE" sz="2200" dirty="0" smtClean="0">
                <a:ea typeface="ＭＳ Ｐゴシック" pitchFamily="34" charset="-128"/>
              </a:rPr>
            </a:br>
            <a:r>
              <a:rPr lang="de-DE" sz="2200" dirty="0" smtClean="0">
                <a:ea typeface="ＭＳ Ｐゴシック" pitchFamily="34" charset="-128"/>
              </a:rPr>
              <a:t>(</a:t>
            </a:r>
            <a:r>
              <a:rPr lang="de-DE" sz="2200" dirty="0" err="1" smtClean="0">
                <a:ea typeface="ＭＳ Ｐゴシック" pitchFamily="34" charset="-128"/>
              </a:rPr>
              <a:t>st.</a:t>
            </a:r>
            <a:r>
              <a:rPr lang="de-DE" sz="2200" dirty="0" smtClean="0">
                <a:ea typeface="ＭＳ Ｐゴシック" pitchFamily="34" charset="-128"/>
              </a:rPr>
              <a:t> </a:t>
            </a:r>
            <a:r>
              <a:rPr lang="de-DE" sz="2200" dirty="0" err="1" smtClean="0">
                <a:ea typeface="ＭＳ Ｐゴシック" pitchFamily="34" charset="-128"/>
              </a:rPr>
              <a:t>Rspr</a:t>
            </a:r>
            <a:r>
              <a:rPr lang="de-DE" sz="2200" dirty="0" smtClean="0">
                <a:ea typeface="ＭＳ Ｐゴシック" pitchFamily="34" charset="-128"/>
              </a:rPr>
              <a:t>. des </a:t>
            </a:r>
            <a:r>
              <a:rPr lang="de-DE" sz="2200" dirty="0" err="1" smtClean="0">
                <a:ea typeface="ＭＳ Ｐゴシック" pitchFamily="34" charset="-128"/>
              </a:rPr>
              <a:t>EuGH</a:t>
            </a:r>
            <a:r>
              <a:rPr lang="de-DE" sz="2200" dirty="0" smtClean="0">
                <a:ea typeface="ＭＳ Ｐゴシック" pitchFamily="34" charset="-128"/>
              </a:rPr>
              <a:t>, vgl. auch Art. 3 (5) EUV)</a:t>
            </a:r>
          </a:p>
          <a:p>
            <a:pPr marL="758825" lvl="1" indent="-358775" eaLnBrk="1" hangingPunct="1">
              <a:lnSpc>
                <a:spcPct val="95000"/>
              </a:lnSpc>
              <a:spcBef>
                <a:spcPts val="500"/>
              </a:spcBef>
            </a:pPr>
            <a:r>
              <a:rPr lang="de-DE" sz="2200" dirty="0">
                <a:ea typeface="ＭＳ Ｐゴシック" pitchFamily="34" charset="-128"/>
              </a:rPr>
              <a:t>d</a:t>
            </a:r>
            <a:r>
              <a:rPr lang="de-DE" sz="2200" dirty="0" smtClean="0">
                <a:ea typeface="ＭＳ Ｐゴシック" pitchFamily="34" charset="-128"/>
              </a:rPr>
              <a:t>ie Art. 326 ff. AEUV sind ebenfalls voll justiziable Vorgaben</a:t>
            </a:r>
          </a:p>
          <a:p>
            <a:pPr marL="400050" lvl="1" indent="0" eaLnBrk="1" hangingPunct="1">
              <a:lnSpc>
                <a:spcPct val="95000"/>
              </a:lnSpc>
              <a:spcBef>
                <a:spcPts val="500"/>
              </a:spcBef>
              <a:buNone/>
            </a:pPr>
            <a:r>
              <a:rPr lang="de-DE" sz="2300" dirty="0" smtClean="0">
                <a:ea typeface="ＭＳ Ｐゴシック" pitchFamily="34" charset="-128"/>
              </a:rPr>
              <a:t>… obschon der </a:t>
            </a:r>
            <a:r>
              <a:rPr lang="de-DE" sz="2300" dirty="0" err="1" smtClean="0">
                <a:ea typeface="ＭＳ Ｐゴシック" pitchFamily="34" charset="-128"/>
              </a:rPr>
              <a:t>EuGH</a:t>
            </a:r>
            <a:r>
              <a:rPr lang="de-DE" sz="2300" dirty="0" smtClean="0">
                <a:ea typeface="ＭＳ Ｐゴシック" pitchFamily="34" charset="-128"/>
              </a:rPr>
              <a:t> jeweils nur zurückhaltend prüft</a:t>
            </a:r>
          </a:p>
        </p:txBody>
      </p:sp>
      <p:sp>
        <p:nvSpPr>
          <p:cNvPr id="29701" name="Foliennummernplatzhalt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6E5157-1F8C-4160-9675-C84F2E426E9A}" type="slidenum">
              <a:rPr lang="de-DE" smtClean="0"/>
              <a:pPr/>
              <a:t>6</a:t>
            </a:fld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="" val="354455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ernativer Prozess 4"/>
          <p:cNvSpPr/>
          <p:nvPr/>
        </p:nvSpPr>
        <p:spPr>
          <a:xfrm>
            <a:off x="1285852" y="357167"/>
            <a:ext cx="6382492" cy="428627"/>
          </a:xfrm>
          <a:prstGeom prst="flowChartAlternateProcess">
            <a:avLst/>
          </a:prstGeom>
          <a:solidFill>
            <a:schemeClr val="accent5">
              <a:lumMod val="40000"/>
              <a:lumOff val="60000"/>
              <a:alpha val="62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9699" name="Titel 1"/>
          <p:cNvSpPr>
            <a:spLocks noGrp="1"/>
          </p:cNvSpPr>
          <p:nvPr>
            <p:ph type="title"/>
          </p:nvPr>
        </p:nvSpPr>
        <p:spPr bwMode="auto">
          <a:xfrm>
            <a:off x="1357290" y="285728"/>
            <a:ext cx="7138987" cy="37781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de-DE" sz="3150" dirty="0" smtClean="0">
                <a:ea typeface="ＭＳ Ｐゴシック" pitchFamily="34" charset="-128"/>
              </a:rPr>
              <a:t>Völkerrecht &amp; extraterritoriale Effekte </a:t>
            </a:r>
          </a:p>
        </p:txBody>
      </p:sp>
      <p:sp>
        <p:nvSpPr>
          <p:cNvPr id="29700" name="Inhaltsplatzhalter 2"/>
          <p:cNvSpPr>
            <a:spLocks noGrp="1"/>
          </p:cNvSpPr>
          <p:nvPr>
            <p:ph idx="1"/>
          </p:nvPr>
        </p:nvSpPr>
        <p:spPr>
          <a:xfrm>
            <a:off x="395288" y="1357298"/>
            <a:ext cx="8248678" cy="5013341"/>
          </a:xfrm>
        </p:spPr>
        <p:txBody>
          <a:bodyPr/>
          <a:lstStyle/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r>
              <a:rPr lang="de-DE" sz="2400" dirty="0" smtClean="0">
                <a:ea typeface="ＭＳ Ｐゴシック" pitchFamily="34" charset="-128"/>
              </a:rPr>
              <a:t>Überholt: Ständiger IGH, </a:t>
            </a:r>
            <a:r>
              <a:rPr lang="de-DE" sz="2400" i="1" dirty="0" smtClean="0">
                <a:ea typeface="ＭＳ Ｐゴシック" pitchFamily="34" charset="-128"/>
              </a:rPr>
              <a:t>Lotus</a:t>
            </a:r>
            <a:r>
              <a:rPr lang="de-DE" sz="2400" dirty="0" smtClean="0">
                <a:ea typeface="ＭＳ Ｐゴシック" pitchFamily="34" charset="-128"/>
              </a:rPr>
              <a:t>-Fall 1927 (keine Begrenzung)</a:t>
            </a:r>
          </a:p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r>
              <a:rPr lang="de-DE" sz="2400" dirty="0" smtClean="0">
                <a:ea typeface="ＭＳ Ｐゴシック" pitchFamily="34" charset="-128"/>
              </a:rPr>
              <a:t>Post-WWII-Entwicklung: Derartige Gesetzgebung erfordert </a:t>
            </a:r>
            <a:r>
              <a:rPr lang="de-DE" sz="2400" dirty="0" err="1" smtClean="0">
                <a:ea typeface="ＭＳ Ｐゴシック" pitchFamily="34" charset="-128"/>
              </a:rPr>
              <a:t>grds</a:t>
            </a:r>
            <a:r>
              <a:rPr lang="de-DE" sz="2400" dirty="0" smtClean="0">
                <a:ea typeface="ＭＳ Ｐゴシック" pitchFamily="34" charset="-128"/>
              </a:rPr>
              <a:t>. </a:t>
            </a:r>
            <a:r>
              <a:rPr lang="en-US" sz="2400" dirty="0" smtClean="0">
                <a:ea typeface="ＭＳ Ｐゴシック" pitchFamily="34" charset="-128"/>
              </a:rPr>
              <a:t>“genuine link”; </a:t>
            </a:r>
            <a:r>
              <a:rPr lang="en-US" sz="2400" dirty="0" err="1" smtClean="0">
                <a:ea typeface="ＭＳ Ｐゴシック" pitchFamily="34" charset="-128"/>
              </a:rPr>
              <a:t>inzwischen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Völkergewohnheitsrecht</a:t>
            </a:r>
            <a:endParaRPr lang="en-US" sz="2200" dirty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r>
              <a:rPr lang="en-US" sz="2400" u="sng" dirty="0" err="1" smtClean="0">
                <a:ea typeface="ＭＳ Ｐゴシック" pitchFamily="34" charset="-128"/>
              </a:rPr>
              <a:t>Hinreichend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sachgerechte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Anknüpfungspunkte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ergeben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sich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</a:p>
          <a:p>
            <a:pPr lvl="1" indent="-342900" eaLnBrk="1" hangingPunct="1">
              <a:lnSpc>
                <a:spcPct val="95000"/>
              </a:lnSpc>
              <a:spcBef>
                <a:spcPts val="400"/>
              </a:spcBef>
              <a:buFont typeface="Symbol" pitchFamily="18" charset="2"/>
              <a:buChar char="-"/>
            </a:pPr>
            <a:r>
              <a:rPr lang="en-US" sz="2200" dirty="0" err="1">
                <a:ea typeface="ＭＳ Ｐゴシック" pitchFamily="34" charset="-128"/>
              </a:rPr>
              <a:t>a</a:t>
            </a:r>
            <a:r>
              <a:rPr lang="en-US" sz="2200" dirty="0" err="1" smtClean="0">
                <a:ea typeface="ＭＳ Ｐゴシック" pitchFamily="34" charset="-128"/>
              </a:rPr>
              <a:t>us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  <a:r>
              <a:rPr lang="en-US" sz="2200" dirty="0" err="1" smtClean="0">
                <a:ea typeface="ＭＳ Ｐゴシック" pitchFamily="34" charset="-128"/>
              </a:rPr>
              <a:t>dem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  <a:r>
              <a:rPr lang="en-US" sz="2200" dirty="0" err="1" smtClean="0">
                <a:ea typeface="ＭＳ Ｐゴシック" pitchFamily="34" charset="-128"/>
              </a:rPr>
              <a:t>Personalitätsprinzip</a:t>
            </a:r>
            <a:r>
              <a:rPr lang="en-US" sz="2200" dirty="0">
                <a:ea typeface="ＭＳ Ｐゴシック" pitchFamily="34" charset="-128"/>
              </a:rPr>
              <a:t> </a:t>
            </a:r>
            <a:r>
              <a:rPr lang="en-US" sz="2200" dirty="0" smtClean="0">
                <a:ea typeface="ＭＳ Ｐゴシック" pitchFamily="34" charset="-128"/>
              </a:rPr>
              <a:t>(</a:t>
            </a:r>
            <a:r>
              <a:rPr lang="en-US" sz="2200" dirty="0" err="1" smtClean="0">
                <a:ea typeface="ＭＳ Ｐゴシック" pitchFamily="34" charset="-128"/>
              </a:rPr>
              <a:t>Staatsangehörigkeit</a:t>
            </a:r>
            <a:r>
              <a:rPr lang="en-US" sz="2200" dirty="0" smtClean="0">
                <a:ea typeface="ＭＳ Ｐゴシック" pitchFamily="34" charset="-128"/>
              </a:rPr>
              <a:t>) ODER</a:t>
            </a:r>
          </a:p>
          <a:p>
            <a:pPr lvl="1" indent="-342900" eaLnBrk="1" hangingPunct="1">
              <a:lnSpc>
                <a:spcPct val="95000"/>
              </a:lnSpc>
              <a:spcBef>
                <a:spcPts val="400"/>
              </a:spcBef>
              <a:buFont typeface="Symbol" pitchFamily="18" charset="2"/>
              <a:buChar char="-"/>
            </a:pPr>
            <a:r>
              <a:rPr lang="en-US" sz="2200" dirty="0" err="1">
                <a:ea typeface="ＭＳ Ｐゴシック" pitchFamily="34" charset="-128"/>
              </a:rPr>
              <a:t>a</a:t>
            </a:r>
            <a:r>
              <a:rPr lang="en-US" sz="2200" dirty="0" err="1" smtClean="0">
                <a:ea typeface="ＭＳ Ｐゴシック" pitchFamily="34" charset="-128"/>
              </a:rPr>
              <a:t>us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  <a:r>
              <a:rPr lang="en-US" sz="2200" dirty="0" err="1" smtClean="0">
                <a:ea typeface="ＭＳ Ｐゴシック" pitchFamily="34" charset="-128"/>
              </a:rPr>
              <a:t>dem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  <a:r>
              <a:rPr lang="en-US" sz="2200" dirty="0" err="1" smtClean="0">
                <a:ea typeface="ＭＳ Ｐゴシック" pitchFamily="34" charset="-128"/>
              </a:rPr>
              <a:t>Territorialitätsprinzip</a:t>
            </a:r>
            <a:r>
              <a:rPr lang="en-US" sz="2200" dirty="0" smtClean="0">
                <a:ea typeface="ＭＳ Ｐゴシック" pitchFamily="34" charset="-128"/>
              </a:rPr>
              <a:t> (incl. der “effects doctrine”)</a:t>
            </a:r>
          </a:p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r>
              <a:rPr lang="en-US" sz="2400" dirty="0" err="1" smtClean="0">
                <a:ea typeface="ＭＳ Ｐゴシック" pitchFamily="34" charset="-128"/>
              </a:rPr>
              <a:t>Tendenz</a:t>
            </a:r>
            <a:r>
              <a:rPr lang="en-US" sz="2400" dirty="0" smtClean="0">
                <a:ea typeface="ＭＳ Ｐゴシック" pitchFamily="34" charset="-128"/>
              </a:rPr>
              <a:t>: </a:t>
            </a:r>
            <a:r>
              <a:rPr lang="en-US" sz="2400" dirty="0" err="1" smtClean="0">
                <a:ea typeface="ＭＳ Ｐゴシック" pitchFamily="34" charset="-128"/>
              </a:rPr>
              <a:t>Abstellen</a:t>
            </a:r>
            <a:r>
              <a:rPr lang="en-US" sz="2400" dirty="0" smtClean="0">
                <a:ea typeface="ＭＳ Ｐゴシック" pitchFamily="34" charset="-128"/>
              </a:rPr>
              <a:t> auf </a:t>
            </a:r>
            <a:r>
              <a:rPr lang="en-US" sz="2400" dirty="0" err="1" smtClean="0">
                <a:ea typeface="ＭＳ Ｐゴシック" pitchFamily="34" charset="-128"/>
              </a:rPr>
              <a:t>gesetzgeberische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Zielsetzungen</a:t>
            </a:r>
            <a:endParaRPr lang="en-US" sz="2400" dirty="0" smtClean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r>
              <a:rPr lang="en-US" sz="2400" dirty="0" smtClean="0">
                <a:ea typeface="ＭＳ Ｐゴシック" pitchFamily="34" charset="-128"/>
              </a:rPr>
              <a:t>All dies gilt </a:t>
            </a:r>
            <a:r>
              <a:rPr lang="en-US" sz="2400" dirty="0" err="1" smtClean="0">
                <a:ea typeface="ＭＳ Ｐゴシック" pitchFamily="34" charset="-128"/>
              </a:rPr>
              <a:t>selbstverständlich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auch</a:t>
            </a:r>
            <a:r>
              <a:rPr lang="en-US" sz="2400" dirty="0" smtClean="0">
                <a:ea typeface="ＭＳ Ｐゴシック" pitchFamily="34" charset="-128"/>
              </a:rPr>
              <a:t> für </a:t>
            </a:r>
            <a:r>
              <a:rPr lang="en-US" sz="2400" dirty="0" err="1" smtClean="0">
                <a:ea typeface="ＭＳ Ｐゴシック" pitchFamily="34" charset="-128"/>
              </a:rPr>
              <a:t>Steuergesetzgebung</a:t>
            </a:r>
            <a:endParaRPr lang="en-US" sz="2400" dirty="0" smtClean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endParaRPr lang="en-US" sz="2400" dirty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endParaRPr lang="en-US" sz="2400" dirty="0" smtClean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endParaRPr lang="en-US" sz="2400" dirty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endParaRPr lang="en-US" sz="2400" dirty="0" smtClean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endParaRPr lang="en-US" sz="2400" dirty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endParaRPr lang="en-US" sz="2400" dirty="0" smtClean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endParaRPr lang="en-US" sz="2400" dirty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endParaRPr lang="en-US" sz="2400" dirty="0" smtClean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endParaRPr lang="en-US" sz="2400" dirty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endParaRPr lang="en-US" sz="2400" dirty="0" smtClean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endParaRPr lang="en-US" sz="2400" dirty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endParaRPr lang="en-US" sz="2400" dirty="0" smtClean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endParaRPr lang="en-US" sz="2400" dirty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endParaRPr lang="en-US" sz="2400" dirty="0" smtClean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endParaRPr lang="en-US" sz="2400" dirty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endParaRPr lang="en-US" sz="2400" dirty="0" smtClean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endParaRPr lang="en-US" sz="2400" dirty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endParaRPr lang="en-US" sz="2400" dirty="0" smtClean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endParaRPr lang="de-DE" sz="2400" dirty="0" smtClean="0">
              <a:ea typeface="ＭＳ Ｐゴシック" pitchFamily="34" charset="-128"/>
            </a:endParaRPr>
          </a:p>
        </p:txBody>
      </p:sp>
      <p:sp>
        <p:nvSpPr>
          <p:cNvPr id="29701" name="Foliennummernplatzhalt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6E5157-1F8C-4160-9675-C84F2E426E9A}" type="slidenum">
              <a:rPr lang="de-DE" smtClean="0"/>
              <a:pPr/>
              <a:t>7</a:t>
            </a:fld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="" val="267955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ernativer Prozess 4"/>
          <p:cNvSpPr/>
          <p:nvPr/>
        </p:nvSpPr>
        <p:spPr>
          <a:xfrm>
            <a:off x="1403648" y="357167"/>
            <a:ext cx="6984776" cy="428627"/>
          </a:xfrm>
          <a:prstGeom prst="flowChartAlternateProcess">
            <a:avLst/>
          </a:prstGeom>
          <a:solidFill>
            <a:schemeClr val="accent5">
              <a:lumMod val="40000"/>
              <a:lumOff val="60000"/>
              <a:alpha val="62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9699" name="Titel 1"/>
          <p:cNvSpPr>
            <a:spLocks noGrp="1"/>
          </p:cNvSpPr>
          <p:nvPr>
            <p:ph type="title"/>
          </p:nvPr>
        </p:nvSpPr>
        <p:spPr bwMode="auto">
          <a:xfrm>
            <a:off x="1357290" y="285728"/>
            <a:ext cx="7138987" cy="37781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de-DE" sz="3150" dirty="0" smtClean="0">
                <a:ea typeface="ＭＳ Ｐゴシック" pitchFamily="34" charset="-128"/>
              </a:rPr>
              <a:t>Exkurs: Offizielle Zwecksetzung der EU-FTS</a:t>
            </a:r>
          </a:p>
        </p:txBody>
      </p:sp>
      <p:sp>
        <p:nvSpPr>
          <p:cNvPr id="29700" name="Inhaltsplatzhalter 2"/>
          <p:cNvSpPr>
            <a:spLocks noGrp="1"/>
          </p:cNvSpPr>
          <p:nvPr>
            <p:ph idx="1"/>
          </p:nvPr>
        </p:nvSpPr>
        <p:spPr>
          <a:xfrm>
            <a:off x="395288" y="1357298"/>
            <a:ext cx="8248678" cy="5013341"/>
          </a:xfrm>
        </p:spPr>
        <p:txBody>
          <a:bodyPr/>
          <a:lstStyle/>
          <a:p>
            <a:pPr marL="358775" indent="-358775" eaLnBrk="1" hangingPunct="1">
              <a:lnSpc>
                <a:spcPct val="95000"/>
              </a:lnSpc>
              <a:spcBef>
                <a:spcPts val="1100"/>
              </a:spcBef>
            </a:pPr>
            <a:r>
              <a:rPr lang="de-DE" sz="2400" dirty="0" smtClean="0">
                <a:ea typeface="ＭＳ Ｐゴシック" pitchFamily="34" charset="-128"/>
              </a:rPr>
              <a:t>Signifikantes Steuermehraufkommen</a:t>
            </a:r>
          </a:p>
          <a:p>
            <a:pPr marL="358775" indent="-358775" eaLnBrk="1" hangingPunct="1">
              <a:lnSpc>
                <a:spcPct val="95000"/>
              </a:lnSpc>
              <a:spcBef>
                <a:spcPts val="900"/>
              </a:spcBef>
            </a:pPr>
            <a:r>
              <a:rPr lang="en-US" sz="2400" dirty="0" err="1" smtClean="0"/>
              <a:t>Ergänzung</a:t>
            </a:r>
            <a:r>
              <a:rPr lang="en-US" sz="2400" dirty="0" smtClean="0"/>
              <a:t> von </a:t>
            </a:r>
            <a:r>
              <a:rPr lang="en-US" sz="2400" dirty="0" err="1" smtClean="0"/>
              <a:t>regulierungsrechtlichen</a:t>
            </a:r>
            <a:r>
              <a:rPr lang="en-US" sz="2400" dirty="0" smtClean="0"/>
              <a:t> </a:t>
            </a:r>
            <a:r>
              <a:rPr lang="en-US" sz="2400" dirty="0" err="1" smtClean="0"/>
              <a:t>Ansätzen</a:t>
            </a:r>
            <a:r>
              <a:rPr lang="en-US" sz="2400" dirty="0" smtClean="0"/>
              <a:t> </a:t>
            </a:r>
            <a:r>
              <a:rPr lang="en-US" sz="2400" dirty="0" err="1" smtClean="0"/>
              <a:t>zur</a:t>
            </a:r>
            <a:r>
              <a:rPr lang="en-US" sz="2400" dirty="0" smtClean="0"/>
              <a:t> </a:t>
            </a:r>
            <a:r>
              <a:rPr lang="en-US" sz="2400" dirty="0" err="1" smtClean="0"/>
              <a:t>Verhinderung</a:t>
            </a:r>
            <a:r>
              <a:rPr lang="en-US" sz="2400" dirty="0" smtClean="0"/>
              <a:t> </a:t>
            </a:r>
            <a:r>
              <a:rPr lang="en-US" sz="2400" dirty="0" err="1" smtClean="0"/>
              <a:t>künftiger</a:t>
            </a:r>
            <a:r>
              <a:rPr lang="en-US" sz="2400" dirty="0" smtClean="0"/>
              <a:t> </a:t>
            </a:r>
            <a:r>
              <a:rPr lang="en-US" sz="2400" dirty="0" err="1" smtClean="0"/>
              <a:t>Finanzkrisen</a:t>
            </a:r>
            <a:endParaRPr lang="de-DE" sz="2400" dirty="0" smtClean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5000"/>
              </a:lnSpc>
              <a:spcBef>
                <a:spcPts val="900"/>
              </a:spcBef>
            </a:pPr>
            <a:r>
              <a:rPr lang="en-US" sz="2400" dirty="0" err="1" smtClean="0"/>
              <a:t>Beteiligung</a:t>
            </a:r>
            <a:r>
              <a:rPr lang="en-US" sz="2400" dirty="0" smtClean="0"/>
              <a:t> des </a:t>
            </a:r>
            <a:r>
              <a:rPr lang="en-US" sz="2400" dirty="0" err="1" smtClean="0"/>
              <a:t>Finanzsektors</a:t>
            </a:r>
            <a:r>
              <a:rPr lang="en-US" sz="2400" dirty="0" smtClean="0"/>
              <a:t> an </a:t>
            </a:r>
            <a:r>
              <a:rPr lang="en-US" sz="2400" dirty="0" err="1" smtClean="0"/>
              <a:t>Folgekosten</a:t>
            </a:r>
            <a:r>
              <a:rPr lang="en-US" sz="2400" dirty="0" smtClean="0"/>
              <a:t> der </a:t>
            </a:r>
            <a:r>
              <a:rPr lang="en-US" sz="2400" dirty="0" err="1" smtClean="0"/>
              <a:t>Finanzkrise</a:t>
            </a:r>
            <a:r>
              <a:rPr lang="en-US" sz="2400" dirty="0" smtClean="0"/>
              <a:t>, “level playing field” </a:t>
            </a:r>
            <a:r>
              <a:rPr lang="en-US" sz="2400" dirty="0" err="1" smtClean="0"/>
              <a:t>im</a:t>
            </a:r>
            <a:r>
              <a:rPr lang="en-US" sz="2400" dirty="0" smtClean="0"/>
              <a:t> </a:t>
            </a:r>
            <a:r>
              <a:rPr lang="en-US" sz="2400" dirty="0" err="1" smtClean="0"/>
              <a:t>Verhältnis</a:t>
            </a:r>
            <a:r>
              <a:rPr lang="en-US" sz="2400" dirty="0" smtClean="0"/>
              <a:t> </a:t>
            </a:r>
            <a:r>
              <a:rPr lang="en-US" sz="2400" dirty="0" err="1" smtClean="0"/>
              <a:t>zu</a:t>
            </a:r>
            <a:r>
              <a:rPr lang="en-US" sz="2400" dirty="0"/>
              <a:t> </a:t>
            </a:r>
            <a:r>
              <a:rPr lang="en-US" sz="2400" dirty="0" err="1" smtClean="0"/>
              <a:t>anderen</a:t>
            </a:r>
            <a:r>
              <a:rPr lang="en-US" sz="2400" dirty="0"/>
              <a:t> </a:t>
            </a:r>
            <a:r>
              <a:rPr lang="en-US" sz="2400" dirty="0" err="1" smtClean="0"/>
              <a:t>Wirtschafts-sektoren</a:t>
            </a:r>
            <a:r>
              <a:rPr lang="en-US" sz="2400" dirty="0" smtClean="0"/>
              <a:t> (</a:t>
            </a:r>
            <a:r>
              <a:rPr lang="en-US" sz="2400" dirty="0" err="1" smtClean="0"/>
              <a:t>Kompensation</a:t>
            </a:r>
            <a:r>
              <a:rPr lang="en-US" sz="2400" dirty="0" smtClean="0"/>
              <a:t> </a:t>
            </a:r>
            <a:r>
              <a:rPr lang="en-US" sz="2400" dirty="0" err="1" smtClean="0"/>
              <a:t>vermuteter</a:t>
            </a:r>
            <a:r>
              <a:rPr lang="en-US" sz="2400" dirty="0" smtClean="0"/>
              <a:t> </a:t>
            </a:r>
            <a:r>
              <a:rPr lang="en-US" sz="2400" dirty="0" err="1" smtClean="0"/>
              <a:t>USt-Unterbesteuerung</a:t>
            </a:r>
            <a:r>
              <a:rPr lang="en-US" sz="2400" dirty="0" smtClean="0"/>
              <a:t>) </a:t>
            </a:r>
            <a:endParaRPr lang="de-DE" sz="2400" dirty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5000"/>
              </a:lnSpc>
              <a:spcBef>
                <a:spcPts val="900"/>
              </a:spcBef>
            </a:pPr>
            <a:r>
              <a:rPr lang="en-US" sz="2400" dirty="0" err="1" smtClean="0"/>
              <a:t>Lenkungsteuer</a:t>
            </a:r>
            <a:r>
              <a:rPr lang="en-US" sz="2400" dirty="0" smtClean="0"/>
              <a:t> </a:t>
            </a:r>
            <a:r>
              <a:rPr lang="en-US" sz="2400" dirty="0" err="1" smtClean="0"/>
              <a:t>zur</a:t>
            </a:r>
            <a:r>
              <a:rPr lang="en-US" sz="2400" dirty="0" smtClean="0"/>
              <a:t> </a:t>
            </a:r>
            <a:r>
              <a:rPr lang="en-US" sz="2400" dirty="0" err="1" smtClean="0"/>
              <a:t>Verbesserung</a:t>
            </a:r>
            <a:r>
              <a:rPr lang="en-US" sz="2400" dirty="0" smtClean="0"/>
              <a:t> der </a:t>
            </a:r>
            <a:r>
              <a:rPr lang="en-US" sz="2400" dirty="0" err="1" smtClean="0"/>
              <a:t>Finanzmarkteffizienz</a:t>
            </a:r>
            <a:r>
              <a:rPr lang="en-US" sz="2400" dirty="0" smtClean="0"/>
              <a:t> </a:t>
            </a:r>
            <a:endParaRPr lang="de-DE" sz="2400" dirty="0" smtClean="0">
              <a:ea typeface="ＭＳ Ｐゴシック" pitchFamily="34" charset="-128"/>
            </a:endParaRPr>
          </a:p>
          <a:p>
            <a:pPr marL="400050" lvl="1" indent="0" eaLnBrk="1" hangingPunct="1">
              <a:lnSpc>
                <a:spcPct val="95000"/>
              </a:lnSpc>
              <a:spcBef>
                <a:spcPts val="400"/>
              </a:spcBef>
              <a:buNone/>
            </a:pPr>
            <a:endParaRPr lang="de-DE" sz="1900" dirty="0" smtClean="0">
              <a:ea typeface="ＭＳ Ｐゴシック" pitchFamily="34" charset="-128"/>
            </a:endParaRPr>
          </a:p>
        </p:txBody>
      </p:sp>
      <p:sp>
        <p:nvSpPr>
          <p:cNvPr id="29701" name="Foliennummernplatzhalt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6E5157-1F8C-4160-9675-C84F2E426E9A}" type="slidenum">
              <a:rPr lang="de-DE" smtClean="0"/>
              <a:pPr/>
              <a:t>8</a:t>
            </a:fld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="" val="2307626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ernativer Prozess 4"/>
          <p:cNvSpPr/>
          <p:nvPr/>
        </p:nvSpPr>
        <p:spPr>
          <a:xfrm>
            <a:off x="1285852" y="357167"/>
            <a:ext cx="6526508" cy="428627"/>
          </a:xfrm>
          <a:prstGeom prst="flowChartAlternateProcess">
            <a:avLst/>
          </a:prstGeom>
          <a:solidFill>
            <a:schemeClr val="accent5">
              <a:lumMod val="40000"/>
              <a:lumOff val="60000"/>
              <a:alpha val="62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9699" name="Titel 1"/>
          <p:cNvSpPr>
            <a:spLocks noGrp="1"/>
          </p:cNvSpPr>
          <p:nvPr>
            <p:ph type="title"/>
          </p:nvPr>
        </p:nvSpPr>
        <p:spPr bwMode="auto">
          <a:xfrm>
            <a:off x="1357290" y="285728"/>
            <a:ext cx="7138987" cy="37781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4489450" algn="l"/>
              </a:tabLst>
            </a:pPr>
            <a:r>
              <a:rPr lang="de-DE" sz="3100" dirty="0" smtClean="0">
                <a:ea typeface="ＭＳ Ｐゴシック" pitchFamily="34" charset="-128"/>
              </a:rPr>
              <a:t>Beurteilung des Gegenpartei-Prinzips (I)</a:t>
            </a:r>
          </a:p>
        </p:txBody>
      </p:sp>
      <p:sp>
        <p:nvSpPr>
          <p:cNvPr id="29700" name="Inhaltsplatzhalter 2"/>
          <p:cNvSpPr>
            <a:spLocks noGrp="1"/>
          </p:cNvSpPr>
          <p:nvPr>
            <p:ph idx="1"/>
          </p:nvPr>
        </p:nvSpPr>
        <p:spPr>
          <a:xfrm>
            <a:off x="395288" y="1357298"/>
            <a:ext cx="8281168" cy="5013341"/>
          </a:xfrm>
        </p:spPr>
        <p:txBody>
          <a:bodyPr/>
          <a:lstStyle/>
          <a:p>
            <a:pPr marL="0" indent="0" eaLnBrk="1" hangingPunct="1">
              <a:lnSpc>
                <a:spcPct val="95000"/>
              </a:lnSpc>
              <a:spcBef>
                <a:spcPts val="1100"/>
              </a:spcBef>
              <a:buNone/>
            </a:pPr>
            <a:r>
              <a:rPr lang="de-DE" sz="2400" dirty="0" smtClean="0">
                <a:ea typeface="ＭＳ Ｐゴシック" pitchFamily="34" charset="-128"/>
              </a:rPr>
              <a:t>… gemessen an den Zielsetzungen der FTS? </a:t>
            </a:r>
          </a:p>
          <a:p>
            <a:pPr eaLnBrk="1" hangingPunct="1">
              <a:lnSpc>
                <a:spcPct val="95000"/>
              </a:lnSpc>
              <a:spcBef>
                <a:spcPts val="1100"/>
              </a:spcBef>
              <a:buFont typeface="Arial" pitchFamily="34" charset="0"/>
              <a:buChar char="•"/>
            </a:pPr>
            <a:r>
              <a:rPr lang="en-US" sz="2400" dirty="0" smtClean="0">
                <a:ea typeface="ＭＳ Ｐゴシック" pitchFamily="34" charset="-128"/>
              </a:rPr>
              <a:t>“Fairer </a:t>
            </a:r>
            <a:r>
              <a:rPr lang="en-US" sz="2400" dirty="0" err="1" smtClean="0">
                <a:ea typeface="ＭＳ Ｐゴシック" pitchFamily="34" charset="-128"/>
              </a:rPr>
              <a:t>Beitrag</a:t>
            </a:r>
            <a:r>
              <a:rPr lang="en-US" sz="2400" dirty="0" smtClean="0">
                <a:ea typeface="ＭＳ Ｐゴシック" pitchFamily="34" charset="-128"/>
              </a:rPr>
              <a:t>” </a:t>
            </a:r>
            <a:r>
              <a:rPr lang="en-US" sz="2400" dirty="0" err="1" smtClean="0">
                <a:ea typeface="ＭＳ Ｐゴシック" pitchFamily="34" charset="-128"/>
              </a:rPr>
              <a:t>zur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Bestreitung</a:t>
            </a:r>
            <a:r>
              <a:rPr lang="en-US" sz="2400" dirty="0" smtClean="0">
                <a:ea typeface="ＭＳ Ｐゴシック" pitchFamily="34" charset="-128"/>
              </a:rPr>
              <a:t> der </a:t>
            </a:r>
            <a:r>
              <a:rPr lang="en-US" sz="2400" dirty="0" err="1" smtClean="0">
                <a:ea typeface="ＭＳ Ｐゴシック" pitchFamily="34" charset="-128"/>
              </a:rPr>
              <a:t>Kosten</a:t>
            </a:r>
            <a:r>
              <a:rPr lang="en-US" sz="2400" dirty="0" smtClean="0">
                <a:ea typeface="ＭＳ Ｐゴシック" pitchFamily="34" charset="-128"/>
              </a:rPr>
              <a:t> der </a:t>
            </a:r>
            <a:r>
              <a:rPr lang="en-US" sz="2400" dirty="0" err="1" smtClean="0">
                <a:ea typeface="ＭＳ Ｐゴシック" pitchFamily="34" charset="-128"/>
              </a:rPr>
              <a:t>Krise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im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tMS</a:t>
            </a:r>
            <a:r>
              <a:rPr lang="en-US" sz="2400" dirty="0" smtClean="0">
                <a:ea typeface="ＭＳ Ｐゴシック" pitchFamily="34" charset="-128"/>
              </a:rPr>
              <a:t>?  </a:t>
            </a:r>
          </a:p>
          <a:p>
            <a:pPr marL="758825" lvl="1" indent="-358775" eaLnBrk="1" hangingPunct="1">
              <a:lnSpc>
                <a:spcPct val="90000"/>
              </a:lnSpc>
              <a:spcBef>
                <a:spcPts val="400"/>
              </a:spcBef>
            </a:pPr>
            <a:r>
              <a:rPr lang="de-DE" sz="2200" dirty="0" smtClean="0"/>
              <a:t>Nein, allenfalls – zu – entfernter Zusammenhang</a:t>
            </a:r>
            <a:endParaRPr lang="de-DE" sz="2200" dirty="0" smtClean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0000"/>
              </a:lnSpc>
              <a:spcBef>
                <a:spcPts val="900"/>
              </a:spcBef>
            </a:pPr>
            <a:r>
              <a:rPr lang="de-DE" sz="2400" dirty="0" smtClean="0">
                <a:ea typeface="ＭＳ Ｐゴシック" pitchFamily="34" charset="-128"/>
              </a:rPr>
              <a:t>Ausgleich für vermutete </a:t>
            </a:r>
            <a:r>
              <a:rPr lang="de-DE" sz="2400" dirty="0" err="1" smtClean="0">
                <a:ea typeface="ＭＳ Ｐゴシック" pitchFamily="34" charset="-128"/>
              </a:rPr>
              <a:t>USt</a:t>
            </a:r>
            <a:r>
              <a:rPr lang="de-DE" sz="2400" dirty="0" smtClean="0">
                <a:ea typeface="ＭＳ Ｐゴシック" pitchFamily="34" charset="-128"/>
              </a:rPr>
              <a:t>-Unterbesteuerung im </a:t>
            </a:r>
            <a:r>
              <a:rPr lang="de-DE" sz="2400" dirty="0" err="1" smtClean="0">
                <a:ea typeface="ＭＳ Ｐゴシック" pitchFamily="34" charset="-128"/>
              </a:rPr>
              <a:t>tMS</a:t>
            </a:r>
            <a:r>
              <a:rPr lang="de-DE" sz="2400" dirty="0" smtClean="0">
                <a:ea typeface="ＭＳ Ｐゴシック" pitchFamily="34" charset="-128"/>
              </a:rPr>
              <a:t>?</a:t>
            </a:r>
          </a:p>
          <a:p>
            <a:pPr marL="758825" lvl="1" indent="-358775" eaLnBrk="1" hangingPunct="1">
              <a:lnSpc>
                <a:spcPct val="90000"/>
              </a:lnSpc>
              <a:spcBef>
                <a:spcPts val="400"/>
              </a:spcBef>
            </a:pPr>
            <a:r>
              <a:rPr lang="de-DE" sz="2200" dirty="0" smtClean="0">
                <a:ea typeface="ＭＳ Ｐゴシック" pitchFamily="34" charset="-128"/>
              </a:rPr>
              <a:t>Nein</a:t>
            </a:r>
          </a:p>
          <a:p>
            <a:pPr marL="358775" indent="-358775" eaLnBrk="1" hangingPunct="1">
              <a:lnSpc>
                <a:spcPct val="90000"/>
              </a:lnSpc>
              <a:spcBef>
                <a:spcPts val="800"/>
              </a:spcBef>
            </a:pPr>
            <a:r>
              <a:rPr lang="en-US" sz="2400" dirty="0" err="1" smtClean="0">
                <a:ea typeface="ＭＳ Ｐゴシック" pitchFamily="34" charset="-128"/>
              </a:rPr>
              <a:t>Verbesserung</a:t>
            </a:r>
            <a:r>
              <a:rPr lang="en-US" sz="2400" dirty="0" smtClean="0">
                <a:ea typeface="ＭＳ Ｐゴシック" pitchFamily="34" charset="-128"/>
              </a:rPr>
              <a:t> von </a:t>
            </a:r>
            <a:r>
              <a:rPr lang="en-US" sz="2400" dirty="0" err="1" smtClean="0">
                <a:ea typeface="ＭＳ Ｐゴシック" pitchFamily="34" charset="-128"/>
              </a:rPr>
              <a:t>Effizienz</a:t>
            </a:r>
            <a:r>
              <a:rPr lang="en-US" sz="2400" dirty="0" smtClean="0">
                <a:ea typeface="ＭＳ Ｐゴシック" pitchFamily="34" charset="-128"/>
              </a:rPr>
              <a:t>/</a:t>
            </a:r>
            <a:r>
              <a:rPr lang="en-US" sz="2400" dirty="0" err="1" smtClean="0">
                <a:ea typeface="ＭＳ Ｐゴシック" pitchFamily="34" charset="-128"/>
              </a:rPr>
              <a:t>Stabilität</a:t>
            </a:r>
            <a:r>
              <a:rPr lang="en-US" sz="2400" dirty="0" smtClean="0">
                <a:ea typeface="ＭＳ Ｐゴシック" pitchFamily="34" charset="-128"/>
              </a:rPr>
              <a:t> d. </a:t>
            </a:r>
            <a:r>
              <a:rPr lang="en-US" sz="2400" dirty="0" err="1" smtClean="0">
                <a:ea typeface="ＭＳ Ｐゴシック" pitchFamily="34" charset="-128"/>
              </a:rPr>
              <a:t>Finanzmärkte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im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tMS</a:t>
            </a:r>
            <a:r>
              <a:rPr lang="en-US" sz="2400" dirty="0" smtClean="0">
                <a:ea typeface="ＭＳ Ｐゴシック" pitchFamily="34" charset="-128"/>
              </a:rPr>
              <a:t>? </a:t>
            </a:r>
            <a:endParaRPr lang="en-US" sz="2400" dirty="0">
              <a:ea typeface="ＭＳ Ｐゴシック" pitchFamily="34" charset="-128"/>
            </a:endParaRPr>
          </a:p>
          <a:p>
            <a:pPr marL="758825" lvl="1" indent="-358775" eaLnBrk="1" hangingPunct="1">
              <a:lnSpc>
                <a:spcPct val="90000"/>
              </a:lnSpc>
              <a:spcBef>
                <a:spcPts val="400"/>
              </a:spcBef>
            </a:pPr>
            <a:r>
              <a:rPr lang="de-DE" sz="2200" dirty="0" smtClean="0"/>
              <a:t>Nein; allenfalls entfernte / schwache mittelbare Wirkungen</a:t>
            </a:r>
            <a:endParaRPr lang="de-DE" sz="2200" dirty="0">
              <a:ea typeface="ＭＳ Ｐゴシック" pitchFamily="34" charset="-128"/>
            </a:endParaRPr>
          </a:p>
          <a:p>
            <a:pPr marL="358775" indent="-358775" eaLnBrk="1" hangingPunct="1">
              <a:lnSpc>
                <a:spcPct val="90000"/>
              </a:lnSpc>
              <a:spcBef>
                <a:spcPts val="800"/>
              </a:spcBef>
            </a:pPr>
            <a:r>
              <a:rPr lang="en-US" sz="2400" dirty="0" err="1" smtClean="0">
                <a:ea typeface="ＭＳ Ｐゴシック" pitchFamily="34" charset="-128"/>
              </a:rPr>
              <a:t>Gerechtfertigt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zwecks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Vermeidung</a:t>
            </a:r>
            <a:r>
              <a:rPr lang="en-US" sz="2400" dirty="0" smtClean="0">
                <a:ea typeface="ＭＳ Ｐゴシック" pitchFamily="34" charset="-128"/>
              </a:rPr>
              <a:t> von </a:t>
            </a:r>
            <a:r>
              <a:rPr lang="en-US" sz="2400" dirty="0" err="1" smtClean="0">
                <a:ea typeface="ＭＳ Ｐゴシック" pitchFamily="34" charset="-128"/>
              </a:rPr>
              <a:t>Steuerflucht</a:t>
            </a:r>
            <a:r>
              <a:rPr lang="en-US" sz="2400" dirty="0" smtClean="0">
                <a:ea typeface="ＭＳ Ｐゴシック" pitchFamily="34" charset="-128"/>
              </a:rPr>
              <a:t>?  </a:t>
            </a:r>
            <a:endParaRPr lang="en-US" sz="2400" dirty="0">
              <a:ea typeface="ＭＳ Ｐゴシック" pitchFamily="34" charset="-128"/>
            </a:endParaRPr>
          </a:p>
          <a:p>
            <a:pPr marL="758825" lvl="1" indent="-358775" eaLnBrk="1" hangingPunct="1">
              <a:lnSpc>
                <a:spcPct val="90000"/>
              </a:lnSpc>
              <a:spcBef>
                <a:spcPts val="400"/>
              </a:spcBef>
            </a:pPr>
            <a:r>
              <a:rPr lang="de-DE" sz="2200" dirty="0" smtClean="0"/>
              <a:t>Nein; dies begründet keinen legitimen Anknüpfungspunkt</a:t>
            </a:r>
            <a:endParaRPr lang="de-DE" sz="2200" dirty="0">
              <a:ea typeface="ＭＳ Ｐゴシック" pitchFamily="34" charset="-128"/>
            </a:endParaRPr>
          </a:p>
          <a:p>
            <a:pPr eaLnBrk="1" hangingPunct="1">
              <a:lnSpc>
                <a:spcPct val="95000"/>
              </a:lnSpc>
              <a:spcBef>
                <a:spcPts val="1200"/>
              </a:spcBef>
            </a:pPr>
            <a:r>
              <a:rPr lang="de-DE" sz="2400" dirty="0" smtClean="0">
                <a:ea typeface="ＭＳ Ｐゴシック" pitchFamily="34" charset="-128"/>
              </a:rPr>
              <a:t>Ähnlich das IA 2011 / der Juristische Dienst des Rates</a:t>
            </a:r>
          </a:p>
        </p:txBody>
      </p:sp>
      <p:sp>
        <p:nvSpPr>
          <p:cNvPr id="29701" name="Foliennummernplatzhalt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6E5157-1F8C-4160-9675-C84F2E426E9A}" type="slidenum">
              <a:rPr lang="de-DE" smtClean="0"/>
              <a:pPr/>
              <a:t>9</a:t>
            </a:fld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="" val="112935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build="p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962</Words>
  <Application>Microsoft Office PowerPoint</Application>
  <PresentationFormat>Bildschirmpräsentation (4:3)</PresentationFormat>
  <Paragraphs>160</Paragraphs>
  <Slides>17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17</vt:i4>
      </vt:variant>
    </vt:vector>
  </HeadingPairs>
  <TitlesOfParts>
    <vt:vector size="20" baseType="lpstr">
      <vt:lpstr>Larissa-Design</vt:lpstr>
      <vt:lpstr>Benutzerdefiniertes Design</vt:lpstr>
      <vt:lpstr>1_Benutzerdefiniertes Design</vt:lpstr>
      <vt:lpstr>Finanztransaktionssteuer    Völker- und unionsrechtliche Bedenken gegenüber  extraterritorialen Effekten</vt:lpstr>
      <vt:lpstr>Überblick</vt:lpstr>
      <vt:lpstr>EU-FTS: Entwicklung und Stand der Dinge</vt:lpstr>
      <vt:lpstr>Weiter Anwendungsbereich der EU11-FTS </vt:lpstr>
      <vt:lpstr>Rechtl. Bedenken einiger MS </vt:lpstr>
      <vt:lpstr>Bedeutung der Kritikpunkte</vt:lpstr>
      <vt:lpstr>Völkerrecht &amp; extraterritoriale Effekte </vt:lpstr>
      <vt:lpstr>Exkurs: Offizielle Zwecksetzung der EU-FTS</vt:lpstr>
      <vt:lpstr>Beurteilung des Gegenpartei-Prinzips (I)</vt:lpstr>
      <vt:lpstr>Beurteilung des Gegenpartei-Prinzips (II)</vt:lpstr>
      <vt:lpstr>Beurteilung des Ausgabeortprinzips (I)</vt:lpstr>
      <vt:lpstr>Beurteilung des Ausgabeortprinzips (II)</vt:lpstr>
      <vt:lpstr>Unionsrecht &amp; extraterritoriale Effekte</vt:lpstr>
      <vt:lpstr>Art. 327 AEUV</vt:lpstr>
      <vt:lpstr>Art. 326 AEUV</vt:lpstr>
      <vt:lpstr>Ist Verstoß gegen Art.326 f. zu rechtfertigen?</vt:lpstr>
      <vt:lpstr>Interesse an vertiefter Auseinandersetzung?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Joachim</dc:creator>
  <cp:lastModifiedBy>lenztrau</cp:lastModifiedBy>
  <cp:revision>619</cp:revision>
  <cp:lastPrinted>2014-02-11T07:19:37Z</cp:lastPrinted>
  <dcterms:created xsi:type="dcterms:W3CDTF">2007-10-12T07:06:49Z</dcterms:created>
  <dcterms:modified xsi:type="dcterms:W3CDTF">2014-02-12T12:40:33Z</dcterms:modified>
</cp:coreProperties>
</file>